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7" r:id="rId3"/>
    <p:sldMasterId id="2147483684" r:id="rId4"/>
    <p:sldMasterId id="2147483691" r:id="rId5"/>
  </p:sldMasterIdLst>
  <p:notesMasterIdLst>
    <p:notesMasterId r:id="rId33"/>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56A57-8E39-4023-BAB5-7F3C35BB8FF1}" type="datetimeFigureOut">
              <a:rPr lang="en-US" smtClean="0"/>
              <a:t>5/29/2015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8D93A-AA9B-4E0D-96B2-E8C265BF2793}" type="slidenum">
              <a:rPr lang="en-US" smtClean="0"/>
              <a:t>‹#›</a:t>
            </a:fld>
            <a:endParaRPr lang="en-US"/>
          </a:p>
        </p:txBody>
      </p:sp>
    </p:spTree>
    <p:extLst>
      <p:ext uri="{BB962C8B-B14F-4D97-AF65-F5344CB8AC3E}">
        <p14:creationId xmlns:p14="http://schemas.microsoft.com/office/powerpoint/2010/main" val="270981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9AC57C-65A9-4641-9A5C-3643FAF6DE1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2561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9AC57C-65A9-4641-9A5C-3643FAF6DE1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42705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3" descr="X:\Clients\One Mind for Research\FINAL WORK\Logo\OneMind_Logo_T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6" name="Title 1"/>
          <p:cNvSpPr>
            <a:spLocks noGrp="1"/>
          </p:cNvSpPr>
          <p:nvPr>
            <p:ph type="ctrTitle" hasCustomPrompt="1"/>
          </p:nvPr>
        </p:nvSpPr>
        <p:spPr>
          <a:xfrm>
            <a:off x="728205" y="2796564"/>
            <a:ext cx="10710951" cy="984885"/>
          </a:xfrm>
        </p:spPr>
        <p:txBody>
          <a:bodyPr wrap="square">
            <a:spAutoFit/>
          </a:bodyPr>
          <a:lstStyle>
            <a:lvl1pPr algn="ctr">
              <a:defRPr sz="5400" spc="-151">
                <a:latin typeface="Arial Black" pitchFamily="34" charset="0"/>
              </a:defRPr>
            </a:lvl1pPr>
          </a:lstStyle>
          <a:p>
            <a:pPr algn="ctr"/>
            <a:r>
              <a:rPr lang="en-US" sz="5800" dirty="0" smtClean="0"/>
              <a:t>Title</a:t>
            </a:r>
            <a:endParaRPr lang="en-US" sz="5800" dirty="0"/>
          </a:p>
        </p:txBody>
      </p:sp>
      <p:sp>
        <p:nvSpPr>
          <p:cNvPr id="7" name="Subtitle 2"/>
          <p:cNvSpPr>
            <a:spLocks noGrp="1"/>
          </p:cNvSpPr>
          <p:nvPr>
            <p:ph type="subTitle" idx="1" hasCustomPrompt="1"/>
          </p:nvPr>
        </p:nvSpPr>
        <p:spPr>
          <a:xfrm>
            <a:off x="3702737" y="3930017"/>
            <a:ext cx="7736416" cy="471488"/>
          </a:xfrm>
        </p:spPr>
        <p:txBody>
          <a:bodyPr>
            <a:normAutofit fontScale="92500" lnSpcReduction="10000"/>
          </a:bodyPr>
          <a:lstStyle>
            <a:lvl1pPr marL="0" indent="0" algn="r">
              <a:buNone/>
              <a:defRPr/>
            </a:lvl1pPr>
          </a:lstStyle>
          <a:p>
            <a:pPr algn="r"/>
            <a:r>
              <a:rPr lang="en-US" dirty="0" smtClean="0">
                <a:latin typeface="Book Antiqua" pitchFamily="18" charset="0"/>
              </a:rPr>
              <a:t>Space for a Subtitle if needed</a:t>
            </a:r>
            <a:endParaRPr lang="en-US" dirty="0">
              <a:latin typeface="Book Antiqua" pitchFamily="18" charset="0"/>
            </a:endParaRPr>
          </a:p>
        </p:txBody>
      </p:sp>
      <p:cxnSp>
        <p:nvCxnSpPr>
          <p:cNvPr id="8" name="Straight Connector 7"/>
          <p:cNvCxnSpPr/>
          <p:nvPr userDrawn="1"/>
        </p:nvCxnSpPr>
        <p:spPr>
          <a:xfrm>
            <a:off x="728205" y="3787553"/>
            <a:ext cx="10710951"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13269421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3" descr="X:\Clients\One Mind for Research\FINAL WORK\Logo\OneMind_Logo_T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8"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42480821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17014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1530136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17154642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33983278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457189"/>
            <a:fld id="{38F1E34B-5EB0-4915-A4F6-DD53A7F98BDA}" type="datetimeFigureOut">
              <a:rPr lang="en-US" smtClean="0">
                <a:solidFill>
                  <a:prstClr val="black"/>
                </a:solidFill>
              </a:rPr>
              <a:pPr defTabSz="457189"/>
              <a:t>5/29/2015</a:t>
            </a:fld>
            <a:endParaRPr lang="en-US">
              <a:solidFill>
                <a:prstClr val="black"/>
              </a:solidFill>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pPr defTabSz="457189"/>
            <a:endParaRPr lang="en-US">
              <a:solidFill>
                <a:prstClr val="black"/>
              </a:solidFill>
            </a:endParaRPr>
          </a:p>
        </p:txBody>
      </p:sp>
      <p:sp>
        <p:nvSpPr>
          <p:cNvPr id="4" name="Slide Number Placeholder 3"/>
          <p:cNvSpPr>
            <a:spLocks noGrp="1"/>
          </p:cNvSpPr>
          <p:nvPr>
            <p:ph type="sldNum" sz="quarter" idx="12"/>
          </p:nvPr>
        </p:nvSpPr>
        <p:spPr/>
        <p:txBody>
          <a:bodyPr/>
          <a:lstStyle/>
          <a:p>
            <a:fld id="{0BD7FA18-1C5D-4A91-8A0F-53D3375B4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05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3" descr="X:\Clients\One Mind for Research\FINAL WORK\Logo\OneMind_Logo_T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6" name="Title 1"/>
          <p:cNvSpPr>
            <a:spLocks noGrp="1"/>
          </p:cNvSpPr>
          <p:nvPr>
            <p:ph type="ctrTitle"/>
          </p:nvPr>
        </p:nvSpPr>
        <p:spPr>
          <a:xfrm>
            <a:off x="467703" y="2350288"/>
            <a:ext cx="11236157" cy="1877437"/>
          </a:xfrm>
        </p:spPr>
        <p:txBody>
          <a:bodyPr>
            <a:spAutoFit/>
          </a:bodyPr>
          <a:lstStyle>
            <a:lvl1pPr algn="ctr">
              <a:defRPr/>
            </a:lvl1pPr>
          </a:lstStyle>
          <a:p>
            <a:pPr algn="ctr"/>
            <a:r>
              <a:rPr lang="en-US" sz="5800" smtClean="0"/>
              <a:t>Click to edit Master title style</a:t>
            </a:r>
            <a:endParaRPr lang="en-US" sz="5800" dirty="0"/>
          </a:p>
        </p:txBody>
      </p:sp>
      <p:sp>
        <p:nvSpPr>
          <p:cNvPr id="7" name="Subtitle 2"/>
          <p:cNvSpPr>
            <a:spLocks noGrp="1"/>
          </p:cNvSpPr>
          <p:nvPr>
            <p:ph type="subTitle" idx="1" hasCustomPrompt="1"/>
          </p:nvPr>
        </p:nvSpPr>
        <p:spPr>
          <a:xfrm>
            <a:off x="3702737" y="3894392"/>
            <a:ext cx="7736416" cy="471488"/>
          </a:xfrm>
        </p:spPr>
        <p:txBody>
          <a:bodyPr>
            <a:normAutofit fontScale="92500" lnSpcReduction="10000"/>
          </a:bodyPr>
          <a:lstStyle>
            <a:lvl1pPr marL="0" indent="0" algn="r">
              <a:buNone/>
              <a:defRPr/>
            </a:lvl1pPr>
          </a:lstStyle>
          <a:p>
            <a:pPr algn="r"/>
            <a:r>
              <a:rPr lang="en-US" dirty="0" smtClean="0">
                <a:latin typeface="Book Antiqua" pitchFamily="18" charset="0"/>
              </a:rPr>
              <a:t>Space for a Subtitle if needed</a:t>
            </a:r>
            <a:endParaRPr lang="en-US" dirty="0">
              <a:latin typeface="Book Antiqua" pitchFamily="18" charset="0"/>
            </a:endParaRPr>
          </a:p>
        </p:txBody>
      </p:sp>
      <p:cxnSp>
        <p:nvCxnSpPr>
          <p:cNvPr id="8" name="Straight Connector 7"/>
          <p:cNvCxnSpPr/>
          <p:nvPr/>
        </p:nvCxnSpPr>
        <p:spPr>
          <a:xfrm>
            <a:off x="728205" y="3787553"/>
            <a:ext cx="10710951"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fld id="{6910BCBB-E2AA-4447-BA70-728F327683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93765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3" descr="X:\Clients\One Mind for Research\FINAL WORK\Logo\OneMind_Logo_T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8"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fld id="{6910BCBB-E2AA-4447-BA70-728F327683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00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fld id="{6910BCBB-E2AA-4447-BA70-728F327683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0906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fld id="{6910BCBB-E2AA-4447-BA70-728F327683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6487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3" descr="X:\Clients\One Mind for Research\FINAL WORK\Logo\OneMind_Logo_T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8"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5750886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fld id="{6910BCBB-E2AA-4447-BA70-728F327683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12673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fld id="{6910BCBB-E2AA-4447-BA70-728F327683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66514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3" descr="X:\Clients\One Mind for Research\FINAL WORK\Logo\OneMind_Logo_TM.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6" name="Title 1"/>
          <p:cNvSpPr>
            <a:spLocks noGrp="1"/>
          </p:cNvSpPr>
          <p:nvPr>
            <p:ph type="ctrTitle" hasCustomPrompt="1"/>
          </p:nvPr>
        </p:nvSpPr>
        <p:spPr>
          <a:xfrm>
            <a:off x="728205" y="2796564"/>
            <a:ext cx="10710951" cy="984885"/>
          </a:xfrm>
        </p:spPr>
        <p:txBody>
          <a:bodyPr wrap="square">
            <a:spAutoFit/>
          </a:bodyPr>
          <a:lstStyle>
            <a:lvl1pPr algn="ctr">
              <a:defRPr sz="5400" spc="-151">
                <a:latin typeface="Arial Black" pitchFamily="34" charset="0"/>
              </a:defRPr>
            </a:lvl1pPr>
          </a:lstStyle>
          <a:p>
            <a:pPr algn="ctr"/>
            <a:r>
              <a:rPr lang="en-US" sz="5800" dirty="0" smtClean="0"/>
              <a:t>Title</a:t>
            </a:r>
            <a:endParaRPr lang="en-US" sz="5800" dirty="0"/>
          </a:p>
        </p:txBody>
      </p:sp>
      <p:sp>
        <p:nvSpPr>
          <p:cNvPr id="7" name="Subtitle 2"/>
          <p:cNvSpPr>
            <a:spLocks noGrp="1"/>
          </p:cNvSpPr>
          <p:nvPr>
            <p:ph type="subTitle" idx="1" hasCustomPrompt="1"/>
          </p:nvPr>
        </p:nvSpPr>
        <p:spPr>
          <a:xfrm>
            <a:off x="3702737" y="3930017"/>
            <a:ext cx="7736416" cy="471488"/>
          </a:xfrm>
        </p:spPr>
        <p:txBody>
          <a:bodyPr>
            <a:normAutofit fontScale="92500" lnSpcReduction="10000"/>
          </a:bodyPr>
          <a:lstStyle>
            <a:lvl1pPr marL="0" indent="0" algn="r">
              <a:buNone/>
              <a:defRPr/>
            </a:lvl1pPr>
          </a:lstStyle>
          <a:p>
            <a:pPr algn="r"/>
            <a:r>
              <a:rPr lang="en-US" dirty="0" smtClean="0">
                <a:latin typeface="Book Antiqua" pitchFamily="18" charset="0"/>
              </a:rPr>
              <a:t>Space for a Subtitle if needed</a:t>
            </a:r>
            <a:endParaRPr lang="en-US" dirty="0">
              <a:latin typeface="Book Antiqua" pitchFamily="18" charset="0"/>
            </a:endParaRPr>
          </a:p>
        </p:txBody>
      </p:sp>
      <p:cxnSp>
        <p:nvCxnSpPr>
          <p:cNvPr id="8" name="Straight Connector 7"/>
          <p:cNvCxnSpPr/>
          <p:nvPr userDrawn="1"/>
        </p:nvCxnSpPr>
        <p:spPr>
          <a:xfrm>
            <a:off x="728205" y="3787553"/>
            <a:ext cx="10710951"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3806412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3" descr="X:\Clients\One Mind for Research\FINAL WORK\Logo\OneMind_Logo_TM.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8"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22471774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16633544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25762023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5817994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29850676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17672" y="2887209"/>
            <a:ext cx="5874328" cy="1005152"/>
          </a:xfrm>
          <a:prstGeom prst="rect">
            <a:avLst/>
          </a:prstGeom>
        </p:spPr>
        <p:txBody>
          <a:bodyPr/>
          <a:lstStyle>
            <a:lvl1pPr algn="l">
              <a:defRPr sz="2400" cap="all" spc="-151" baseline="0">
                <a:latin typeface="Arial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6224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16227155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3630645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3140350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33849900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defRPr/>
            </a:lvl1pPr>
          </a:lstStyle>
          <a:p>
            <a:pPr defTabSz="457189"/>
            <a:fld id="{14562439-8ED0-194B-A7E6-D299B05CE269}" type="datetimeFigureOut">
              <a:rPr lang="en-US" smtClean="0">
                <a:solidFill>
                  <a:prstClr val="black"/>
                </a:solidFill>
              </a:rPr>
              <a:pPr defTabSz="457189"/>
              <a:t>5/29/2015</a:t>
            </a:fld>
            <a:endParaRPr lang="en-US">
              <a:solidFill>
                <a:prstClr val="black"/>
              </a:solidFill>
            </a:endParaRPr>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defTabSz="457189">
              <a:defRPr/>
            </a:pPr>
            <a:endParaRPr lang="en-US">
              <a:solidFill>
                <a:prstClr val="black"/>
              </a:solidFill>
            </a:endParaRPr>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defRPr/>
            </a:lvl1pPr>
          </a:lstStyle>
          <a:p>
            <a:fld id="{E64CDBBD-995C-F042-A180-B6F30E578B1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098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639" y="998181"/>
            <a:ext cx="11558016" cy="4998403"/>
          </a:xfrm>
        </p:spPr>
        <p:txBody>
          <a:bodyPr/>
          <a:lstStyle>
            <a:lvl1pPr marL="336542" indent="-336542">
              <a:tabLst/>
              <a:defRPr/>
            </a:lvl1pPr>
            <a:lvl2pPr marL="687371" indent="-347654">
              <a:tabLst/>
              <a:defRPr/>
            </a:lvl2pPr>
            <a:lvl3pPr marL="920728" indent="-239707">
              <a:tabLst/>
              <a:defRPr/>
            </a:lvl3pPr>
            <a:lvl4pPr marL="1139797" indent="-222245">
              <a:tabLst/>
              <a:defRPr/>
            </a:lvl4pPr>
            <a:lvl5pPr marL="1373154" indent="-23335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1"/>
          <p:cNvSpPr>
            <a:spLocks noGrp="1"/>
          </p:cNvSpPr>
          <p:nvPr>
            <p:ph type="title"/>
          </p:nvPr>
        </p:nvSpPr>
        <p:spPr>
          <a:xfrm>
            <a:off x="356493" y="274637"/>
            <a:ext cx="11550315" cy="634083"/>
          </a:xfrm>
          <a:prstGeom prst="rect">
            <a:avLst/>
          </a:prstGeom>
        </p:spPr>
        <p:txBody>
          <a:bodyPr rtlCol="0">
            <a:noAutofit/>
          </a:body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A0898DC-AD7D-CA49-ADFA-01A4FA365535}" type="slidenum">
              <a:rPr lang="en-US">
                <a:solidFill>
                  <a:prstClr val="black"/>
                </a:solidFill>
              </a:rPr>
              <a:pPr>
                <a:defRPr/>
              </a:pPr>
              <a:t>‹#›</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defTabSz="457189">
              <a:defRPr/>
            </a:pPr>
            <a:r>
              <a:rPr lang="en-US" smtClean="0">
                <a:solidFill>
                  <a:prstClr val="black"/>
                </a:solidFill>
              </a:rPr>
              <a:t>Proprietary &amp; Confidential</a:t>
            </a:r>
            <a:endParaRPr lang="en-US" dirty="0">
              <a:solidFill>
                <a:prstClr val="black"/>
              </a:solidFill>
            </a:endParaRPr>
          </a:p>
        </p:txBody>
      </p:sp>
    </p:spTree>
    <p:extLst>
      <p:ext uri="{BB962C8B-B14F-4D97-AF65-F5344CB8AC3E}">
        <p14:creationId xmlns:p14="http://schemas.microsoft.com/office/powerpoint/2010/main" val="40769664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3" descr="X:\Clients\One Mind for Research\FINAL WORK\Logo\OneMind_Logo_T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00" y="265330"/>
            <a:ext cx="2631355" cy="118369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6" name="Title 1"/>
          <p:cNvSpPr>
            <a:spLocks noGrp="1"/>
          </p:cNvSpPr>
          <p:nvPr>
            <p:ph type="ctrTitle" hasCustomPrompt="1"/>
          </p:nvPr>
        </p:nvSpPr>
        <p:spPr>
          <a:xfrm>
            <a:off x="728205" y="2796564"/>
            <a:ext cx="10710951" cy="984885"/>
          </a:xfrm>
        </p:spPr>
        <p:txBody>
          <a:bodyPr wrap="square">
            <a:spAutoFit/>
          </a:bodyPr>
          <a:lstStyle>
            <a:lvl1pPr algn="ctr">
              <a:defRPr sz="5400" spc="-151">
                <a:latin typeface="Arial Black" pitchFamily="34" charset="0"/>
              </a:defRPr>
            </a:lvl1pPr>
          </a:lstStyle>
          <a:p>
            <a:pPr algn="ctr"/>
            <a:r>
              <a:rPr lang="en-US" sz="5800" dirty="0" smtClean="0"/>
              <a:t>Title</a:t>
            </a:r>
            <a:endParaRPr lang="en-US" sz="5800" dirty="0"/>
          </a:p>
        </p:txBody>
      </p:sp>
      <p:sp>
        <p:nvSpPr>
          <p:cNvPr id="7" name="Subtitle 2"/>
          <p:cNvSpPr>
            <a:spLocks noGrp="1"/>
          </p:cNvSpPr>
          <p:nvPr>
            <p:ph type="subTitle" idx="1" hasCustomPrompt="1"/>
          </p:nvPr>
        </p:nvSpPr>
        <p:spPr>
          <a:xfrm>
            <a:off x="3702737" y="3930017"/>
            <a:ext cx="7736416" cy="471488"/>
          </a:xfrm>
        </p:spPr>
        <p:txBody>
          <a:bodyPr>
            <a:normAutofit fontScale="92500" lnSpcReduction="10000"/>
          </a:bodyPr>
          <a:lstStyle>
            <a:lvl1pPr marL="0" indent="0" algn="r">
              <a:buNone/>
              <a:defRPr/>
            </a:lvl1pPr>
          </a:lstStyle>
          <a:p>
            <a:pPr algn="r"/>
            <a:r>
              <a:rPr lang="en-US" dirty="0" smtClean="0">
                <a:latin typeface="Book Antiqua" pitchFamily="18" charset="0"/>
              </a:rPr>
              <a:t>Space for a Subtitle if needed</a:t>
            </a:r>
            <a:endParaRPr lang="en-US" dirty="0">
              <a:latin typeface="Book Antiqua" pitchFamily="18" charset="0"/>
            </a:endParaRPr>
          </a:p>
        </p:txBody>
      </p:sp>
      <p:cxnSp>
        <p:nvCxnSpPr>
          <p:cNvPr id="8" name="Straight Connector 7"/>
          <p:cNvCxnSpPr/>
          <p:nvPr userDrawn="1"/>
        </p:nvCxnSpPr>
        <p:spPr>
          <a:xfrm>
            <a:off x="728205" y="3787553"/>
            <a:ext cx="10710951"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endParaRPr lang="en-US" dirty="0" smtClean="0">
              <a:solidFill>
                <a:prstClr val="black"/>
              </a:solidFill>
            </a:endParaRPr>
          </a:p>
        </p:txBody>
      </p:sp>
    </p:spTree>
    <p:extLst>
      <p:ext uri="{BB962C8B-B14F-4D97-AF65-F5344CB8AC3E}">
        <p14:creationId xmlns:p14="http://schemas.microsoft.com/office/powerpoint/2010/main" val="2037739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FOOTER.png"/>
          <p:cNvPicPr>
            <a:picLocks noChangeAspect="1"/>
          </p:cNvPicPr>
          <p:nvPr userDrawn="1"/>
        </p:nvPicPr>
        <p:blipFill>
          <a:blip r:embed="rId10"/>
          <a:stretch>
            <a:fillRect/>
          </a:stretch>
        </p:blipFill>
        <p:spPr>
          <a:xfrm>
            <a:off x="0" y="6461127"/>
            <a:ext cx="12192000" cy="404812"/>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rial Black" pitchFamily="34" charset="0"/>
                <a:cs typeface="Arial Black" pitchFamily="34" charset="0"/>
              </a:defRPr>
            </a:lvl1pPr>
          </a:lstStyle>
          <a:p>
            <a:pPr defTabSz="457189"/>
            <a:endParaRPr lang="en-US" dirty="0" smtClean="0">
              <a:solidFill>
                <a:prstClr val="black"/>
              </a:solidFill>
            </a:endParaRPr>
          </a:p>
        </p:txBody>
      </p:sp>
    </p:spTree>
    <p:extLst>
      <p:ext uri="{BB962C8B-B14F-4D97-AF65-F5344CB8AC3E}">
        <p14:creationId xmlns:p14="http://schemas.microsoft.com/office/powerpoint/2010/main" val="1308531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dt="0"/>
  <p:txStyles>
    <p:titleStyle>
      <a:lvl1pPr algn="ctr" defTabSz="457189" rtl="0" eaLnBrk="1" latinLnBrk="0" hangingPunct="1">
        <a:spcBef>
          <a:spcPct val="0"/>
        </a:spcBef>
        <a:buNone/>
        <a:defRPr sz="3600" kern="1200" cap="all" spc="-151" baseline="0">
          <a:solidFill>
            <a:schemeClr val="tx1"/>
          </a:solidFill>
          <a:latin typeface="Arial Black" pitchFamily="34" charset="0"/>
          <a:ea typeface="+mj-ea"/>
          <a:cs typeface="Arial Black" pitchFamily="34" charset="0"/>
        </a:defRPr>
      </a:lvl1pPr>
    </p:titleStyle>
    <p:bodyStyle>
      <a:lvl1pPr marL="342891" indent="-342891" algn="l" defTabSz="457189" rtl="0" eaLnBrk="1" latinLnBrk="0" hangingPunct="1">
        <a:spcBef>
          <a:spcPct val="20000"/>
        </a:spcBef>
        <a:buFont typeface="Arial"/>
        <a:buChar char="•"/>
        <a:defRPr sz="2800" kern="1200" baseline="0">
          <a:solidFill>
            <a:schemeClr val="tx1">
              <a:lumMod val="75000"/>
              <a:lumOff val="25000"/>
            </a:schemeClr>
          </a:solidFill>
          <a:latin typeface="Book Antiqua" pitchFamily="18" charset="0"/>
          <a:ea typeface="+mn-ea"/>
          <a:cs typeface="Adobe Caslon Pro"/>
        </a:defRPr>
      </a:lvl1pPr>
      <a:lvl2pPr marL="742932" indent="-285744" algn="l" defTabSz="457189" rtl="0" eaLnBrk="1" latinLnBrk="0" hangingPunct="1">
        <a:spcBef>
          <a:spcPct val="20000"/>
        </a:spcBef>
        <a:buFont typeface="Arial"/>
        <a:buChar char="–"/>
        <a:defRPr sz="2400" b="0" i="0" kern="1200" baseline="0">
          <a:solidFill>
            <a:schemeClr val="tx1">
              <a:lumMod val="75000"/>
              <a:lumOff val="25000"/>
            </a:schemeClr>
          </a:solidFill>
          <a:latin typeface="Book Antiqua" pitchFamily="18" charset="0"/>
          <a:ea typeface="+mn-ea"/>
          <a:cs typeface="Avenir Medium"/>
        </a:defRPr>
      </a:lvl2pPr>
      <a:lvl3pPr marL="1142971" indent="-228594" algn="l" defTabSz="457189" rtl="0" eaLnBrk="1" latinLnBrk="0" hangingPunct="1">
        <a:spcBef>
          <a:spcPct val="20000"/>
        </a:spcBef>
        <a:buFont typeface="Arial"/>
        <a:buChar char="•"/>
        <a:defRPr sz="2000" b="0" i="0" kern="1200" baseline="0">
          <a:solidFill>
            <a:schemeClr val="tx1">
              <a:lumMod val="75000"/>
              <a:lumOff val="25000"/>
            </a:schemeClr>
          </a:solidFill>
          <a:latin typeface="Book Antiqua" pitchFamily="18" charset="0"/>
          <a:ea typeface="+mn-ea"/>
          <a:cs typeface="Avenir Medium"/>
        </a:defRPr>
      </a:lvl3pPr>
      <a:lvl4pPr marL="1600160" indent="-228594" algn="l" defTabSz="457189" rtl="0" eaLnBrk="1" latinLnBrk="0" hangingPunct="1">
        <a:spcBef>
          <a:spcPct val="20000"/>
        </a:spcBef>
        <a:buFont typeface="Arial"/>
        <a:buChar char="–"/>
        <a:defRPr sz="1800" b="0" i="0" kern="1200" baseline="0">
          <a:solidFill>
            <a:schemeClr val="tx1">
              <a:lumMod val="75000"/>
              <a:lumOff val="25000"/>
            </a:schemeClr>
          </a:solidFill>
          <a:latin typeface="Book Antiqua" pitchFamily="18" charset="0"/>
          <a:ea typeface="+mn-ea"/>
          <a:cs typeface="Avenir Medium"/>
        </a:defRPr>
      </a:lvl4pPr>
      <a:lvl5pPr marL="2057349" indent="-228594" algn="l" defTabSz="457189" rtl="0" eaLnBrk="1" latinLnBrk="0" hangingPunct="1">
        <a:spcBef>
          <a:spcPct val="20000"/>
        </a:spcBef>
        <a:buFont typeface="Arial"/>
        <a:buChar char="»"/>
        <a:defRPr sz="1800" b="0" i="0" kern="1200" baseline="0">
          <a:solidFill>
            <a:schemeClr val="tx1">
              <a:lumMod val="75000"/>
              <a:lumOff val="25000"/>
            </a:schemeClr>
          </a:solidFill>
          <a:latin typeface="Book Antiqua" pitchFamily="18" charset="0"/>
          <a:ea typeface="+mn-ea"/>
          <a:cs typeface="Avenir Medium"/>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FOOTER.png"/>
          <p:cNvPicPr>
            <a:picLocks noChangeAspect="1"/>
          </p:cNvPicPr>
          <p:nvPr userDrawn="1"/>
        </p:nvPicPr>
        <p:blipFill>
          <a:blip r:embed="rId9"/>
          <a:stretch>
            <a:fillRect/>
          </a:stretch>
        </p:blipFill>
        <p:spPr>
          <a:xfrm>
            <a:off x="0" y="6461127"/>
            <a:ext cx="12192000" cy="404812"/>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rial Black" pitchFamily="34" charset="0"/>
                <a:cs typeface="Arial Black" pitchFamily="34" charset="0"/>
              </a:defRPr>
            </a:lvl1pPr>
          </a:lstStyle>
          <a:p>
            <a:pPr defTabSz="457189"/>
            <a:endParaRPr lang="en-US" dirty="0" smtClean="0">
              <a:solidFill>
                <a:prstClr val="black"/>
              </a:solidFill>
            </a:endParaRPr>
          </a:p>
        </p:txBody>
      </p:sp>
      <p:sp>
        <p:nvSpPr>
          <p:cNvPr id="4" name="TextBox 3"/>
          <p:cNvSpPr txBox="1"/>
          <p:nvPr userDrawn="1"/>
        </p:nvSpPr>
        <p:spPr>
          <a:xfrm>
            <a:off x="4461935" y="6541742"/>
            <a:ext cx="3268133" cy="246221"/>
          </a:xfrm>
          <a:prstGeom prst="rect">
            <a:avLst/>
          </a:prstGeom>
          <a:noFill/>
        </p:spPr>
        <p:txBody>
          <a:bodyPr wrap="square" rtlCol="0">
            <a:spAutoFit/>
          </a:bodyPr>
          <a:lstStyle/>
          <a:p>
            <a:pPr algn="ctr" defTabSz="457189"/>
            <a:r>
              <a:rPr lang="en-US" sz="1000" dirty="0">
                <a:solidFill>
                  <a:prstClr val="black"/>
                </a:solidFill>
                <a:latin typeface="Arial"/>
                <a:cs typeface="Arial"/>
              </a:rPr>
              <a:t>Confidential and Proprietary</a:t>
            </a:r>
            <a:endParaRPr lang="en-US" sz="1000" dirty="0">
              <a:solidFill>
                <a:prstClr val="black"/>
              </a:solidFill>
              <a:latin typeface="Arial"/>
              <a:cs typeface="Arial"/>
            </a:endParaRPr>
          </a:p>
        </p:txBody>
      </p:sp>
    </p:spTree>
    <p:extLst>
      <p:ext uri="{BB962C8B-B14F-4D97-AF65-F5344CB8AC3E}">
        <p14:creationId xmlns:p14="http://schemas.microsoft.com/office/powerpoint/2010/main" val="41990472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iming>
    <p:tnLst>
      <p:par>
        <p:cTn id="1" dur="indefinite" restart="never" nodeType="tmRoot"/>
      </p:par>
    </p:tnLst>
  </p:timing>
  <p:hf hdr="0" dt="0"/>
  <p:txStyles>
    <p:titleStyle>
      <a:lvl1pPr algn="ctr" defTabSz="457189" rtl="0" eaLnBrk="1" latinLnBrk="0" hangingPunct="1">
        <a:spcBef>
          <a:spcPct val="0"/>
        </a:spcBef>
        <a:buNone/>
        <a:defRPr sz="3600" kern="1200" cap="all" spc="-151" baseline="0">
          <a:solidFill>
            <a:schemeClr val="tx1"/>
          </a:solidFill>
          <a:latin typeface="Arial Black" pitchFamily="34" charset="0"/>
          <a:ea typeface="+mj-ea"/>
          <a:cs typeface="Arial Black" pitchFamily="34" charset="0"/>
        </a:defRPr>
      </a:lvl1pPr>
    </p:titleStyle>
    <p:bodyStyle>
      <a:lvl1pPr marL="342891" indent="-342891" algn="l" defTabSz="457189" rtl="0" eaLnBrk="1" latinLnBrk="0" hangingPunct="1">
        <a:spcBef>
          <a:spcPct val="20000"/>
        </a:spcBef>
        <a:buFont typeface="Arial"/>
        <a:buChar char="•"/>
        <a:defRPr sz="2800" kern="1200" baseline="0">
          <a:solidFill>
            <a:schemeClr val="tx1">
              <a:lumMod val="75000"/>
              <a:lumOff val="25000"/>
            </a:schemeClr>
          </a:solidFill>
          <a:latin typeface="Book Antiqua" pitchFamily="18" charset="0"/>
          <a:ea typeface="+mn-ea"/>
          <a:cs typeface="Adobe Caslon Pro"/>
        </a:defRPr>
      </a:lvl1pPr>
      <a:lvl2pPr marL="742932" indent="-285744" algn="l" defTabSz="457189" rtl="0" eaLnBrk="1" latinLnBrk="0" hangingPunct="1">
        <a:spcBef>
          <a:spcPct val="20000"/>
        </a:spcBef>
        <a:buFont typeface="Arial"/>
        <a:buChar char="–"/>
        <a:defRPr sz="2400" b="0" i="0" kern="1200" baseline="0">
          <a:solidFill>
            <a:schemeClr val="tx1">
              <a:lumMod val="75000"/>
              <a:lumOff val="25000"/>
            </a:schemeClr>
          </a:solidFill>
          <a:latin typeface="Book Antiqua" pitchFamily="18" charset="0"/>
          <a:ea typeface="+mn-ea"/>
          <a:cs typeface="Avenir Medium"/>
        </a:defRPr>
      </a:lvl2pPr>
      <a:lvl3pPr marL="1142971" indent="-228594" algn="l" defTabSz="457189" rtl="0" eaLnBrk="1" latinLnBrk="0" hangingPunct="1">
        <a:spcBef>
          <a:spcPct val="20000"/>
        </a:spcBef>
        <a:buFont typeface="Arial"/>
        <a:buChar char="•"/>
        <a:defRPr sz="2000" b="0" i="0" kern="1200" baseline="0">
          <a:solidFill>
            <a:schemeClr val="tx1">
              <a:lumMod val="75000"/>
              <a:lumOff val="25000"/>
            </a:schemeClr>
          </a:solidFill>
          <a:latin typeface="Book Antiqua" pitchFamily="18" charset="0"/>
          <a:ea typeface="+mn-ea"/>
          <a:cs typeface="Avenir Medium"/>
        </a:defRPr>
      </a:lvl3pPr>
      <a:lvl4pPr marL="1600160" indent="-228594" algn="l" defTabSz="457189" rtl="0" eaLnBrk="1" latinLnBrk="0" hangingPunct="1">
        <a:spcBef>
          <a:spcPct val="20000"/>
        </a:spcBef>
        <a:buFont typeface="Arial"/>
        <a:buChar char="–"/>
        <a:defRPr sz="1800" b="0" i="0" kern="1200" baseline="0">
          <a:solidFill>
            <a:schemeClr val="tx1">
              <a:lumMod val="75000"/>
              <a:lumOff val="25000"/>
            </a:schemeClr>
          </a:solidFill>
          <a:latin typeface="Book Antiqua" pitchFamily="18" charset="0"/>
          <a:ea typeface="+mn-ea"/>
          <a:cs typeface="Avenir Medium"/>
        </a:defRPr>
      </a:lvl4pPr>
      <a:lvl5pPr marL="2057349" indent="-228594" algn="l" defTabSz="457189" rtl="0" eaLnBrk="1" latinLnBrk="0" hangingPunct="1">
        <a:spcBef>
          <a:spcPct val="20000"/>
        </a:spcBef>
        <a:buFont typeface="Arial"/>
        <a:buChar char="»"/>
        <a:defRPr sz="1800" b="0" i="0" kern="1200" baseline="0">
          <a:solidFill>
            <a:schemeClr val="tx1">
              <a:lumMod val="75000"/>
              <a:lumOff val="25000"/>
            </a:schemeClr>
          </a:solidFill>
          <a:latin typeface="Book Antiqua" pitchFamily="18" charset="0"/>
          <a:ea typeface="+mn-ea"/>
          <a:cs typeface="Avenir Medium"/>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FOOTE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6461127"/>
            <a:ext cx="12192000" cy="404812"/>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lpist" pitchFamily="2" charset="0"/>
                <a:cs typeface="Alpist" pitchFamily="2" charset="0"/>
              </a:defRPr>
            </a:lvl1pPr>
          </a:lstStyle>
          <a:p>
            <a:pPr defTabSz="457189"/>
            <a:fld id="{6910BCBB-E2AA-4447-BA70-728F3276837A}" type="slidenum">
              <a:rPr lang="en-US" smtClean="0">
                <a:solidFill>
                  <a:prstClr val="black"/>
                </a:solidFill>
              </a:rPr>
              <a:pPr defTabSz="457189"/>
              <a:t>‹#›</a:t>
            </a:fld>
            <a:endParaRPr lang="en-US">
              <a:solidFill>
                <a:prstClr val="black"/>
              </a:solidFill>
            </a:endParaRPr>
          </a:p>
        </p:txBody>
      </p:sp>
    </p:spTree>
    <p:extLst>
      <p:ext uri="{BB962C8B-B14F-4D97-AF65-F5344CB8AC3E}">
        <p14:creationId xmlns:p14="http://schemas.microsoft.com/office/powerpoint/2010/main" val="37891962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iming>
    <p:tnLst>
      <p:par>
        <p:cTn id="1" dur="indefinite" restart="never" nodeType="tmRoot"/>
      </p:par>
    </p:tnLst>
  </p:timing>
  <p:txStyles>
    <p:titleStyle>
      <a:lvl1pPr algn="ctr" defTabSz="457189" rtl="0" eaLnBrk="1" latinLnBrk="0" hangingPunct="1">
        <a:spcBef>
          <a:spcPct val="0"/>
        </a:spcBef>
        <a:buNone/>
        <a:defRPr sz="3200" kern="1200" cap="all" baseline="0">
          <a:solidFill>
            <a:schemeClr val="tx1"/>
          </a:solidFill>
          <a:latin typeface="Alpist"/>
          <a:ea typeface="+mj-ea"/>
          <a:cs typeface="Alpist"/>
        </a:defRPr>
      </a:lvl1pPr>
    </p:titleStyle>
    <p:bodyStyle>
      <a:lvl1pPr marL="342891" indent="-342891" algn="l" defTabSz="457189" rtl="0" eaLnBrk="1" latinLnBrk="0" hangingPunct="1">
        <a:spcBef>
          <a:spcPct val="20000"/>
        </a:spcBef>
        <a:buFont typeface="Wingdings" charset="2"/>
        <a:buChar char="§"/>
        <a:defRPr sz="2800" kern="1200" baseline="0">
          <a:solidFill>
            <a:schemeClr val="tx1">
              <a:lumMod val="65000"/>
              <a:lumOff val="35000"/>
            </a:schemeClr>
          </a:solidFill>
          <a:latin typeface="Book Antiqua" pitchFamily="18" charset="0"/>
          <a:ea typeface="+mn-ea"/>
          <a:cs typeface="Adobe Caslon Pro"/>
        </a:defRPr>
      </a:lvl1pPr>
      <a:lvl2pPr marL="742932" indent="-285744" algn="l" defTabSz="457189" rtl="0" eaLnBrk="1" latinLnBrk="0" hangingPunct="1">
        <a:spcBef>
          <a:spcPct val="20000"/>
        </a:spcBef>
        <a:buFont typeface="Arial"/>
        <a:buChar char="–"/>
        <a:defRPr sz="2400" b="0" i="0" kern="1200" baseline="0">
          <a:solidFill>
            <a:schemeClr val="tx1">
              <a:lumMod val="65000"/>
              <a:lumOff val="35000"/>
            </a:schemeClr>
          </a:solidFill>
          <a:latin typeface="Book Antiqua" pitchFamily="18" charset="0"/>
          <a:ea typeface="+mn-ea"/>
          <a:cs typeface="Avenir Medium"/>
        </a:defRPr>
      </a:lvl2pPr>
      <a:lvl3pPr marL="1142971" indent="-228594" algn="l" defTabSz="457189" rtl="0" eaLnBrk="1" latinLnBrk="0" hangingPunct="1">
        <a:spcBef>
          <a:spcPct val="20000"/>
        </a:spcBef>
        <a:buFont typeface="Arial"/>
        <a:buChar char="•"/>
        <a:defRPr sz="2000" b="0" i="0" kern="1200" baseline="0">
          <a:solidFill>
            <a:schemeClr val="tx1">
              <a:lumMod val="65000"/>
              <a:lumOff val="35000"/>
            </a:schemeClr>
          </a:solidFill>
          <a:latin typeface="Book Antiqua" pitchFamily="18" charset="0"/>
          <a:ea typeface="+mn-ea"/>
          <a:cs typeface="Avenir Medium"/>
        </a:defRPr>
      </a:lvl3pPr>
      <a:lvl4pPr marL="1600160" indent="-228594" algn="l" defTabSz="457189" rtl="0" eaLnBrk="1" latinLnBrk="0" hangingPunct="1">
        <a:spcBef>
          <a:spcPct val="20000"/>
        </a:spcBef>
        <a:buFont typeface="Arial"/>
        <a:buChar char="–"/>
        <a:defRPr sz="1800" b="0" i="0" kern="1200" baseline="0">
          <a:solidFill>
            <a:schemeClr val="tx1">
              <a:lumMod val="65000"/>
              <a:lumOff val="35000"/>
            </a:schemeClr>
          </a:solidFill>
          <a:latin typeface="Book Antiqua" pitchFamily="18" charset="0"/>
          <a:ea typeface="+mn-ea"/>
          <a:cs typeface="Avenir Medium"/>
        </a:defRPr>
      </a:lvl4pPr>
      <a:lvl5pPr marL="2057349" indent="-228594" algn="l" defTabSz="457189" rtl="0" eaLnBrk="1" latinLnBrk="0" hangingPunct="1">
        <a:spcBef>
          <a:spcPct val="20000"/>
        </a:spcBef>
        <a:buFont typeface="Arial"/>
        <a:buChar char="»"/>
        <a:defRPr sz="1800" b="0" i="0" kern="1200" baseline="0">
          <a:solidFill>
            <a:schemeClr val="tx1">
              <a:lumMod val="65000"/>
              <a:lumOff val="35000"/>
            </a:schemeClr>
          </a:solidFill>
          <a:latin typeface="Book Antiqua" pitchFamily="18" charset="0"/>
          <a:ea typeface="+mn-ea"/>
          <a:cs typeface="Avenir Medium"/>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FOOTER.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6461127"/>
            <a:ext cx="12192000" cy="404812"/>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23351" y="6478242"/>
            <a:ext cx="2844800" cy="365125"/>
          </a:xfrm>
          <a:prstGeom prst="rect">
            <a:avLst/>
          </a:prstGeom>
        </p:spPr>
        <p:txBody>
          <a:bodyPr vert="horz" lIns="91440" tIns="45720" rIns="91440" bIns="45720" rtlCol="0" anchor="ctr"/>
          <a:lstStyle>
            <a:lvl1pPr algn="r">
              <a:defRPr sz="1200">
                <a:solidFill>
                  <a:schemeClr val="tx1"/>
                </a:solidFill>
                <a:latin typeface="Arial Black" pitchFamily="34" charset="0"/>
                <a:cs typeface="Arial Black" pitchFamily="34" charset="0"/>
              </a:defRPr>
            </a:lvl1pPr>
          </a:lstStyle>
          <a:p>
            <a:pPr defTabSz="457189"/>
            <a:endParaRPr lang="en-US" dirty="0" smtClean="0">
              <a:solidFill>
                <a:prstClr val="black"/>
              </a:solidFill>
            </a:endParaRPr>
          </a:p>
        </p:txBody>
      </p:sp>
    </p:spTree>
    <p:extLst>
      <p:ext uri="{BB962C8B-B14F-4D97-AF65-F5344CB8AC3E}">
        <p14:creationId xmlns:p14="http://schemas.microsoft.com/office/powerpoint/2010/main" val="18510498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iming>
    <p:tnLst>
      <p:par>
        <p:cTn id="1" dur="indefinite" restart="never" nodeType="tmRoot"/>
      </p:par>
    </p:tnLst>
  </p:timing>
  <p:txStyles>
    <p:titleStyle>
      <a:lvl1pPr algn="ctr" defTabSz="457189" rtl="0" eaLnBrk="1" latinLnBrk="0" hangingPunct="1">
        <a:spcBef>
          <a:spcPct val="0"/>
        </a:spcBef>
        <a:buNone/>
        <a:defRPr sz="3600" kern="1200" cap="all" spc="-151" baseline="0">
          <a:solidFill>
            <a:schemeClr val="tx1"/>
          </a:solidFill>
          <a:latin typeface="Arial Black" pitchFamily="34" charset="0"/>
          <a:ea typeface="+mj-ea"/>
          <a:cs typeface="Arial Black" pitchFamily="34" charset="0"/>
        </a:defRPr>
      </a:lvl1pPr>
    </p:titleStyle>
    <p:bodyStyle>
      <a:lvl1pPr marL="342891" indent="-342891" algn="l" defTabSz="457189" rtl="0" eaLnBrk="1" latinLnBrk="0" hangingPunct="1">
        <a:spcBef>
          <a:spcPct val="20000"/>
        </a:spcBef>
        <a:buFont typeface="Arial"/>
        <a:buChar char="•"/>
        <a:defRPr sz="2800" kern="1200" baseline="0">
          <a:solidFill>
            <a:schemeClr val="tx1">
              <a:lumMod val="75000"/>
              <a:lumOff val="25000"/>
            </a:schemeClr>
          </a:solidFill>
          <a:latin typeface="Book Antiqua" pitchFamily="18" charset="0"/>
          <a:ea typeface="+mn-ea"/>
          <a:cs typeface="Adobe Caslon Pro"/>
        </a:defRPr>
      </a:lvl1pPr>
      <a:lvl2pPr marL="742932" indent="-285744" algn="l" defTabSz="457189" rtl="0" eaLnBrk="1" latinLnBrk="0" hangingPunct="1">
        <a:spcBef>
          <a:spcPct val="20000"/>
        </a:spcBef>
        <a:buFont typeface="Arial"/>
        <a:buChar char="–"/>
        <a:defRPr sz="2400" b="0" i="0" kern="1200" baseline="0">
          <a:solidFill>
            <a:schemeClr val="tx1">
              <a:lumMod val="75000"/>
              <a:lumOff val="25000"/>
            </a:schemeClr>
          </a:solidFill>
          <a:latin typeface="Book Antiqua" pitchFamily="18" charset="0"/>
          <a:ea typeface="+mn-ea"/>
          <a:cs typeface="Avenir Medium"/>
        </a:defRPr>
      </a:lvl2pPr>
      <a:lvl3pPr marL="1142971" indent="-228594" algn="l" defTabSz="457189" rtl="0" eaLnBrk="1" latinLnBrk="0" hangingPunct="1">
        <a:spcBef>
          <a:spcPct val="20000"/>
        </a:spcBef>
        <a:buFont typeface="Arial"/>
        <a:buChar char="•"/>
        <a:defRPr sz="2000" b="0" i="0" kern="1200" baseline="0">
          <a:solidFill>
            <a:schemeClr val="tx1">
              <a:lumMod val="75000"/>
              <a:lumOff val="25000"/>
            </a:schemeClr>
          </a:solidFill>
          <a:latin typeface="Book Antiqua" pitchFamily="18" charset="0"/>
          <a:ea typeface="+mn-ea"/>
          <a:cs typeface="Avenir Medium"/>
        </a:defRPr>
      </a:lvl3pPr>
      <a:lvl4pPr marL="1600160" indent="-228594" algn="l" defTabSz="457189" rtl="0" eaLnBrk="1" latinLnBrk="0" hangingPunct="1">
        <a:spcBef>
          <a:spcPct val="20000"/>
        </a:spcBef>
        <a:buFont typeface="Arial"/>
        <a:buChar char="–"/>
        <a:defRPr sz="1800" b="0" i="0" kern="1200" baseline="0">
          <a:solidFill>
            <a:schemeClr val="tx1">
              <a:lumMod val="75000"/>
              <a:lumOff val="25000"/>
            </a:schemeClr>
          </a:solidFill>
          <a:latin typeface="Book Antiqua" pitchFamily="18" charset="0"/>
          <a:ea typeface="+mn-ea"/>
          <a:cs typeface="Avenir Medium"/>
        </a:defRPr>
      </a:lvl4pPr>
      <a:lvl5pPr marL="2057349" indent="-228594" algn="l" defTabSz="457189" rtl="0" eaLnBrk="1" latinLnBrk="0" hangingPunct="1">
        <a:spcBef>
          <a:spcPct val="20000"/>
        </a:spcBef>
        <a:buFont typeface="Arial"/>
        <a:buChar char="»"/>
        <a:defRPr sz="1800" b="0" i="0" kern="1200" baseline="0">
          <a:solidFill>
            <a:schemeClr val="tx1">
              <a:lumMod val="75000"/>
              <a:lumOff val="25000"/>
            </a:schemeClr>
          </a:solidFill>
          <a:latin typeface="Book Antiqua" pitchFamily="18" charset="0"/>
          <a:ea typeface="+mn-ea"/>
          <a:cs typeface="Avenir Medium"/>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con_cropped.png"/>
          <p:cNvPicPr>
            <a:picLocks noChangeAspect="1"/>
          </p:cNvPicPr>
          <p:nvPr userDrawn="1"/>
        </p:nvPicPr>
        <p:blipFill>
          <a:blip r:embed="rId3"/>
          <a:stretch>
            <a:fillRect/>
          </a:stretch>
        </p:blipFill>
        <p:spPr>
          <a:xfrm>
            <a:off x="-2701056" y="-878973"/>
            <a:ext cx="11923776" cy="8942832"/>
          </a:xfrm>
          <a:prstGeom prst="rect">
            <a:avLst/>
          </a:prstGeom>
        </p:spPr>
      </p:pic>
    </p:spTree>
    <p:extLst>
      <p:ext uri="{BB962C8B-B14F-4D97-AF65-F5344CB8AC3E}">
        <p14:creationId xmlns:p14="http://schemas.microsoft.com/office/powerpoint/2010/main" val="3968525088"/>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5.pn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jpeg"/><Relationship Id="rId2" Type="http://schemas.openxmlformats.org/officeDocument/2006/relationships/image" Target="../media/image14.jpe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5" Type="http://schemas.openxmlformats.org/officeDocument/2006/relationships/image" Target="../media/image5.jpeg"/><Relationship Id="rId15" Type="http://schemas.openxmlformats.org/officeDocument/2006/relationships/image" Target="../media/image26.png"/><Relationship Id="rId23" Type="http://schemas.openxmlformats.org/officeDocument/2006/relationships/image" Target="../media/image34.jpe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6.jpeg"/><Relationship Id="rId9" Type="http://schemas.openxmlformats.org/officeDocument/2006/relationships/image" Target="../media/image20.pn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8247" y="6027105"/>
            <a:ext cx="2435120" cy="369332"/>
          </a:xfrm>
          <a:prstGeom prst="rect">
            <a:avLst/>
          </a:prstGeom>
          <a:noFill/>
        </p:spPr>
        <p:txBody>
          <a:bodyPr wrap="square" rtlCol="0">
            <a:spAutoFit/>
          </a:bodyPr>
          <a:lstStyle/>
          <a:p>
            <a:pPr algn="r" defTabSz="457189"/>
            <a:r>
              <a:rPr lang="en-US" dirty="0">
                <a:solidFill>
                  <a:prstClr val="black"/>
                </a:solidFill>
                <a:latin typeface="Arial"/>
                <a:cs typeface="Arial"/>
              </a:rPr>
              <a:t>May 27, 2015</a:t>
            </a:r>
          </a:p>
        </p:txBody>
      </p:sp>
      <p:sp>
        <p:nvSpPr>
          <p:cNvPr id="5" name="Title 1"/>
          <p:cNvSpPr>
            <a:spLocks noGrp="1"/>
          </p:cNvSpPr>
          <p:nvPr>
            <p:ph type="ctrTitle"/>
          </p:nvPr>
        </p:nvSpPr>
        <p:spPr>
          <a:xfrm>
            <a:off x="1980945" y="3147763"/>
            <a:ext cx="8230115" cy="646331"/>
          </a:xfrm>
        </p:spPr>
        <p:txBody>
          <a:bodyPr/>
          <a:lstStyle/>
          <a:p>
            <a:pPr eaLnBrk="1" hangingPunct="1"/>
            <a:r>
              <a:rPr lang="en-US" sz="3600" dirty="0">
                <a:latin typeface="Arial Black"/>
                <a:cs typeface="Arial Black"/>
              </a:rPr>
              <a:t>UPDATE: Goals &amp; strategy</a:t>
            </a:r>
          </a:p>
        </p:txBody>
      </p:sp>
    </p:spTree>
    <p:extLst>
      <p:ext uri="{BB962C8B-B14F-4D97-AF65-F5344CB8AC3E}">
        <p14:creationId xmlns:p14="http://schemas.microsoft.com/office/powerpoint/2010/main" val="185554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10</a:t>
            </a:r>
            <a:r>
              <a:rPr baseline="2275" dirty="0">
                <a:solidFill>
                  <a:srgbClr val="7F7E7E"/>
                </a:solidFill>
                <a:cs typeface="Calibri"/>
              </a:rPr>
              <a:t>    </a:t>
            </a:r>
            <a:endParaRPr sz="1200" dirty="0">
              <a:solidFill>
                <a:prstClr val="black"/>
              </a:solidFill>
              <a:cs typeface="Calibri"/>
            </a:endParaRP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9" name="TextBox 8"/>
          <p:cNvSpPr txBox="1"/>
          <p:nvPr/>
        </p:nvSpPr>
        <p:spPr>
          <a:xfrm>
            <a:off x="1632744" y="312317"/>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Progress to Date</a:t>
            </a:r>
          </a:p>
        </p:txBody>
      </p:sp>
      <p:pic>
        <p:nvPicPr>
          <p:cNvPr id="10" name="Picture 9" descr="Screen Shot 2015-05-24 at 8.38.32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32722"/>
            <a:ext cx="9144000" cy="3448879"/>
          </a:xfrm>
          <a:prstGeom prst="rect">
            <a:avLst/>
          </a:prstGeom>
        </p:spPr>
      </p:pic>
      <p:sp>
        <p:nvSpPr>
          <p:cNvPr id="13" name="Rectangle 12"/>
          <p:cNvSpPr>
            <a:spLocks noChangeArrowheads="1"/>
          </p:cNvSpPr>
          <p:nvPr/>
        </p:nvSpPr>
        <p:spPr bwMode="auto">
          <a:xfrm>
            <a:off x="2895600" y="5400937"/>
            <a:ext cx="640080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pPr algn="ctr" defTabSz="457189"/>
            <a:r>
              <a:rPr lang="en-US" sz="2400" b="1" dirty="0">
                <a:solidFill>
                  <a:srgbClr val="FF0000"/>
                </a:solidFill>
                <a:latin typeface="Arial" charset="0"/>
                <a:cs typeface="Arial" charset="0"/>
              </a:rPr>
              <a:t>922 Subjects in 15 months</a:t>
            </a:r>
          </a:p>
        </p:txBody>
      </p:sp>
    </p:spTree>
    <p:extLst>
      <p:ext uri="{BB962C8B-B14F-4D97-AF65-F5344CB8AC3E}">
        <p14:creationId xmlns:p14="http://schemas.microsoft.com/office/powerpoint/2010/main" val="2500810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11</a:t>
            </a:r>
            <a:r>
              <a:rPr baseline="2275" dirty="0">
                <a:solidFill>
                  <a:srgbClr val="7F7E7E"/>
                </a:solidFill>
                <a:cs typeface="Calibri"/>
              </a:rPr>
              <a:t>    </a:t>
            </a:r>
            <a:endParaRPr sz="1200" dirty="0">
              <a:solidFill>
                <a:prstClr val="black"/>
              </a:solidFill>
              <a:cs typeface="Calibri"/>
            </a:endParaRP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9" name="TextBox 8"/>
          <p:cNvSpPr txBox="1"/>
          <p:nvPr/>
        </p:nvSpPr>
        <p:spPr>
          <a:xfrm>
            <a:off x="1524000" y="175765"/>
            <a:ext cx="9144000"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TBI Endpoints Development Grant – TED</a:t>
            </a:r>
          </a:p>
        </p:txBody>
      </p:sp>
      <p:sp>
        <p:nvSpPr>
          <p:cNvPr id="10" name="Rectangle 9"/>
          <p:cNvSpPr/>
          <p:nvPr/>
        </p:nvSpPr>
        <p:spPr>
          <a:xfrm>
            <a:off x="3148993" y="801507"/>
            <a:ext cx="6199555" cy="4506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sp>
        <p:nvSpPr>
          <p:cNvPr id="12" name="Rectangle 11"/>
          <p:cNvSpPr/>
          <p:nvPr/>
        </p:nvSpPr>
        <p:spPr>
          <a:xfrm>
            <a:off x="2905387" y="5688572"/>
            <a:ext cx="6741851" cy="4506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pic>
        <p:nvPicPr>
          <p:cNvPr id="13" name="Picture 12" descr="Screen shot 2015-05-24 at 1.14.27 PM.png"/>
          <p:cNvPicPr>
            <a:picLocks noChangeAspect="1"/>
          </p:cNvPicPr>
          <p:nvPr/>
        </p:nvPicPr>
        <p:blipFill>
          <a:blip r:embed="rId3"/>
          <a:stretch>
            <a:fillRect/>
          </a:stretch>
        </p:blipFill>
        <p:spPr>
          <a:xfrm>
            <a:off x="2470151" y="871537"/>
            <a:ext cx="7251700" cy="5308600"/>
          </a:xfrm>
          <a:prstGeom prst="rect">
            <a:avLst/>
          </a:prstGeom>
        </p:spPr>
      </p:pic>
    </p:spTree>
    <p:extLst>
      <p:ext uri="{BB962C8B-B14F-4D97-AF65-F5344CB8AC3E}">
        <p14:creationId xmlns:p14="http://schemas.microsoft.com/office/powerpoint/2010/main" val="348756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12</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89420"/>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Current Research/Grant Cycle</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8" name="Picture 52" descr="TRACK-TBI_v4-RGB LOGO 3-24-13.pdf"/>
          <p:cNvPicPr>
            <a:picLocks noChangeAspect="1"/>
          </p:cNvPicPr>
          <p:nvPr/>
        </p:nvPicPr>
        <p:blipFill>
          <a:blip r:embed="rId3"/>
          <a:srcRect/>
          <a:stretch>
            <a:fillRect/>
          </a:stretch>
        </p:blipFill>
        <p:spPr bwMode="auto">
          <a:xfrm>
            <a:off x="2179081" y="1520853"/>
            <a:ext cx="2773083" cy="1374995"/>
          </a:xfrm>
          <a:prstGeom prst="rect">
            <a:avLst/>
          </a:prstGeom>
          <a:noFill/>
          <a:ln w="9525">
            <a:noFill/>
            <a:miter lim="800000"/>
            <a:headEnd/>
            <a:tailEnd/>
          </a:ln>
        </p:spPr>
      </p:pic>
      <p:sp>
        <p:nvSpPr>
          <p:cNvPr id="10" name="Right Arrow 9"/>
          <p:cNvSpPr/>
          <p:nvPr/>
        </p:nvSpPr>
        <p:spPr bwMode="auto">
          <a:xfrm>
            <a:off x="2189250" y="3142371"/>
            <a:ext cx="1708151" cy="609600"/>
          </a:xfrm>
          <a:prstGeom prst="rightArrow">
            <a:avLst/>
          </a:prstGeom>
          <a:solidFill>
            <a:srgbClr val="66CCFF"/>
          </a:solidFill>
          <a:ln>
            <a:solidFill>
              <a:srgbClr val="66CCFF"/>
            </a:solidFill>
          </a:ln>
        </p:spPr>
        <p:style>
          <a:lnRef idx="1">
            <a:schemeClr val="accent5"/>
          </a:lnRef>
          <a:fillRef idx="3">
            <a:schemeClr val="accent5"/>
          </a:fillRef>
          <a:effectRef idx="2">
            <a:schemeClr val="accent5"/>
          </a:effectRef>
          <a:fontRef idx="minor">
            <a:schemeClr val="lt1"/>
          </a:fontRef>
        </p:style>
        <p:txBody>
          <a:bodyPr anchor="ctr"/>
          <a:lstStyle/>
          <a:p>
            <a:pPr algn="ctr" defTabSz="457189">
              <a:defRPr/>
            </a:pPr>
            <a:r>
              <a:rPr lang="en-US" dirty="0">
                <a:solidFill>
                  <a:prstClr val="white"/>
                </a:solidFill>
                <a:latin typeface="Arial"/>
                <a:cs typeface="Arial"/>
              </a:rPr>
              <a:t>Start-up</a:t>
            </a:r>
          </a:p>
        </p:txBody>
      </p:sp>
      <p:sp>
        <p:nvSpPr>
          <p:cNvPr id="11" name="Right Arrow 10"/>
          <p:cNvSpPr/>
          <p:nvPr/>
        </p:nvSpPr>
        <p:spPr bwMode="auto">
          <a:xfrm>
            <a:off x="4106030" y="3142371"/>
            <a:ext cx="4126237" cy="609600"/>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Patient Enrollment</a:t>
            </a:r>
          </a:p>
        </p:txBody>
      </p:sp>
      <p:sp>
        <p:nvSpPr>
          <p:cNvPr id="12" name="Right Arrow 11"/>
          <p:cNvSpPr/>
          <p:nvPr/>
        </p:nvSpPr>
        <p:spPr bwMode="auto">
          <a:xfrm>
            <a:off x="8437331" y="3142371"/>
            <a:ext cx="1708151" cy="6096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Analysis</a:t>
            </a:r>
          </a:p>
        </p:txBody>
      </p:sp>
      <p:sp>
        <p:nvSpPr>
          <p:cNvPr id="13" name="TextBox 29"/>
          <p:cNvSpPr txBox="1">
            <a:spLocks noChangeArrowheads="1"/>
          </p:cNvSpPr>
          <p:nvPr/>
        </p:nvSpPr>
        <p:spPr bwMode="auto">
          <a:xfrm>
            <a:off x="2092586" y="3599879"/>
            <a:ext cx="1096775"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Late 2013</a:t>
            </a:r>
          </a:p>
        </p:txBody>
      </p:sp>
      <p:sp>
        <p:nvSpPr>
          <p:cNvPr id="14" name="TextBox 31"/>
          <p:cNvSpPr txBox="1">
            <a:spLocks noChangeArrowheads="1"/>
          </p:cNvSpPr>
          <p:nvPr/>
        </p:nvSpPr>
        <p:spPr bwMode="auto">
          <a:xfrm>
            <a:off x="4018569"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2014</a:t>
            </a:r>
          </a:p>
        </p:txBody>
      </p:sp>
      <p:sp>
        <p:nvSpPr>
          <p:cNvPr id="15" name="TextBox 31"/>
          <p:cNvSpPr txBox="1">
            <a:spLocks noChangeArrowheads="1"/>
          </p:cNvSpPr>
          <p:nvPr/>
        </p:nvSpPr>
        <p:spPr bwMode="auto">
          <a:xfrm>
            <a:off x="7228556"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2017</a:t>
            </a:r>
          </a:p>
        </p:txBody>
      </p:sp>
      <p:sp>
        <p:nvSpPr>
          <p:cNvPr id="16" name="TextBox 29"/>
          <p:cNvSpPr txBox="1">
            <a:spLocks noChangeArrowheads="1"/>
          </p:cNvSpPr>
          <p:nvPr/>
        </p:nvSpPr>
        <p:spPr bwMode="auto">
          <a:xfrm>
            <a:off x="8358409"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2018</a:t>
            </a:r>
          </a:p>
        </p:txBody>
      </p:sp>
      <p:sp>
        <p:nvSpPr>
          <p:cNvPr id="18" name="TextBox 17"/>
          <p:cNvSpPr txBox="1">
            <a:spLocks noChangeArrowheads="1"/>
          </p:cNvSpPr>
          <p:nvPr/>
        </p:nvSpPr>
        <p:spPr bwMode="auto">
          <a:xfrm>
            <a:off x="4662247" y="4057411"/>
            <a:ext cx="2890535" cy="1077218"/>
          </a:xfrm>
          <a:prstGeom prst="rect">
            <a:avLst/>
          </a:prstGeom>
          <a:noFill/>
          <a:ln w="9525">
            <a:noFill/>
            <a:miter lim="800000"/>
            <a:headEnd/>
            <a:tailEnd/>
          </a:ln>
        </p:spPr>
        <p:txBody>
          <a:bodyPr wrap="none">
            <a:prstTxWarp prst="textNoShape">
              <a:avLst/>
            </a:prstTxWarp>
            <a:spAutoFit/>
          </a:bodyPr>
          <a:lstStyle/>
          <a:p>
            <a:pPr algn="ctr" defTabSz="457189">
              <a:spcAft>
                <a:spcPts val="600"/>
              </a:spcAft>
            </a:pPr>
            <a:r>
              <a:rPr lang="en-US" b="1" dirty="0">
                <a:solidFill>
                  <a:srgbClr val="0000FF"/>
                </a:solidFill>
                <a:latin typeface="Arial"/>
                <a:cs typeface="Arial"/>
              </a:rPr>
              <a:t>&gt;900 of 3000 subjects</a:t>
            </a:r>
          </a:p>
          <a:p>
            <a:pPr algn="ctr" defTabSz="457189">
              <a:spcAft>
                <a:spcPts val="600"/>
              </a:spcAft>
            </a:pPr>
            <a:r>
              <a:rPr lang="en-US" b="1" dirty="0">
                <a:solidFill>
                  <a:srgbClr val="0000FF"/>
                </a:solidFill>
                <a:latin typeface="Arial"/>
                <a:cs typeface="Arial"/>
              </a:rPr>
              <a:t>Nearly 600 MRI scans</a:t>
            </a:r>
          </a:p>
          <a:p>
            <a:pPr algn="ctr" defTabSz="457189">
              <a:spcAft>
                <a:spcPts val="600"/>
              </a:spcAft>
            </a:pPr>
            <a:r>
              <a:rPr lang="en-US" b="1" dirty="0">
                <a:solidFill>
                  <a:srgbClr val="0000FF"/>
                </a:solidFill>
                <a:latin typeface="Arial"/>
                <a:cs typeface="Arial"/>
              </a:rPr>
              <a:t>Over 1500 biospecimens</a:t>
            </a:r>
          </a:p>
        </p:txBody>
      </p:sp>
    </p:spTree>
    <p:extLst>
      <p:ext uri="{BB962C8B-B14F-4D97-AF65-F5344CB8AC3E}">
        <p14:creationId xmlns:p14="http://schemas.microsoft.com/office/powerpoint/2010/main" val="1972482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13</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89420"/>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Current Research/Grant Cycle</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8" name="Picture 52" descr="TRACK-TBI_v4-RGB LOGO 3-24-13.pdf"/>
          <p:cNvPicPr>
            <a:picLocks noChangeAspect="1"/>
          </p:cNvPicPr>
          <p:nvPr/>
        </p:nvPicPr>
        <p:blipFill>
          <a:blip r:embed="rId3"/>
          <a:srcRect/>
          <a:stretch>
            <a:fillRect/>
          </a:stretch>
        </p:blipFill>
        <p:spPr bwMode="auto">
          <a:xfrm>
            <a:off x="2179081" y="1520853"/>
            <a:ext cx="2773083" cy="1374995"/>
          </a:xfrm>
          <a:prstGeom prst="rect">
            <a:avLst/>
          </a:prstGeom>
          <a:noFill/>
          <a:ln w="9525">
            <a:noFill/>
            <a:miter lim="800000"/>
            <a:headEnd/>
            <a:tailEnd/>
          </a:ln>
        </p:spPr>
      </p:pic>
      <p:sp>
        <p:nvSpPr>
          <p:cNvPr id="10" name="Right Arrow 9"/>
          <p:cNvSpPr/>
          <p:nvPr/>
        </p:nvSpPr>
        <p:spPr bwMode="auto">
          <a:xfrm>
            <a:off x="2189250" y="3142371"/>
            <a:ext cx="1708151" cy="609600"/>
          </a:xfrm>
          <a:prstGeom prst="rightArrow">
            <a:avLst/>
          </a:prstGeom>
          <a:solidFill>
            <a:srgbClr val="66CCFF"/>
          </a:solidFill>
          <a:ln>
            <a:solidFill>
              <a:srgbClr val="66CCFF"/>
            </a:solidFill>
          </a:ln>
        </p:spPr>
        <p:style>
          <a:lnRef idx="1">
            <a:schemeClr val="accent5"/>
          </a:lnRef>
          <a:fillRef idx="3">
            <a:schemeClr val="accent5"/>
          </a:fillRef>
          <a:effectRef idx="2">
            <a:schemeClr val="accent5"/>
          </a:effectRef>
          <a:fontRef idx="minor">
            <a:schemeClr val="lt1"/>
          </a:fontRef>
        </p:style>
        <p:txBody>
          <a:bodyPr anchor="ctr"/>
          <a:lstStyle/>
          <a:p>
            <a:pPr algn="ctr" defTabSz="457189">
              <a:defRPr/>
            </a:pPr>
            <a:r>
              <a:rPr lang="en-US" dirty="0">
                <a:solidFill>
                  <a:prstClr val="white"/>
                </a:solidFill>
                <a:latin typeface="Arial"/>
                <a:cs typeface="Arial"/>
              </a:rPr>
              <a:t>Start-up</a:t>
            </a:r>
          </a:p>
        </p:txBody>
      </p:sp>
      <p:sp>
        <p:nvSpPr>
          <p:cNvPr id="11" name="Right Arrow 10"/>
          <p:cNvSpPr/>
          <p:nvPr/>
        </p:nvSpPr>
        <p:spPr bwMode="auto">
          <a:xfrm>
            <a:off x="4106030" y="3142371"/>
            <a:ext cx="4126237" cy="609600"/>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Patient Enrollment</a:t>
            </a:r>
          </a:p>
        </p:txBody>
      </p:sp>
      <p:sp>
        <p:nvSpPr>
          <p:cNvPr id="12" name="Right Arrow 11"/>
          <p:cNvSpPr/>
          <p:nvPr/>
        </p:nvSpPr>
        <p:spPr bwMode="auto">
          <a:xfrm>
            <a:off x="8437331" y="3142371"/>
            <a:ext cx="1708151" cy="6096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Analysis</a:t>
            </a:r>
          </a:p>
        </p:txBody>
      </p:sp>
      <p:sp>
        <p:nvSpPr>
          <p:cNvPr id="13" name="TextBox 29"/>
          <p:cNvSpPr txBox="1">
            <a:spLocks noChangeArrowheads="1"/>
          </p:cNvSpPr>
          <p:nvPr/>
        </p:nvSpPr>
        <p:spPr bwMode="auto">
          <a:xfrm>
            <a:off x="2092586" y="3599879"/>
            <a:ext cx="1096775"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Late 2013</a:t>
            </a:r>
          </a:p>
        </p:txBody>
      </p:sp>
      <p:sp>
        <p:nvSpPr>
          <p:cNvPr id="14" name="TextBox 31"/>
          <p:cNvSpPr txBox="1">
            <a:spLocks noChangeArrowheads="1"/>
          </p:cNvSpPr>
          <p:nvPr/>
        </p:nvSpPr>
        <p:spPr bwMode="auto">
          <a:xfrm>
            <a:off x="4018569"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2014</a:t>
            </a:r>
          </a:p>
        </p:txBody>
      </p:sp>
      <p:sp>
        <p:nvSpPr>
          <p:cNvPr id="15" name="TextBox 31"/>
          <p:cNvSpPr txBox="1">
            <a:spLocks noChangeArrowheads="1"/>
          </p:cNvSpPr>
          <p:nvPr/>
        </p:nvSpPr>
        <p:spPr bwMode="auto">
          <a:xfrm>
            <a:off x="7228556"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2017</a:t>
            </a:r>
          </a:p>
        </p:txBody>
      </p:sp>
      <p:sp>
        <p:nvSpPr>
          <p:cNvPr id="16" name="TextBox 29"/>
          <p:cNvSpPr txBox="1">
            <a:spLocks noChangeArrowheads="1"/>
          </p:cNvSpPr>
          <p:nvPr/>
        </p:nvSpPr>
        <p:spPr bwMode="auto">
          <a:xfrm>
            <a:off x="8358409"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2018</a:t>
            </a:r>
          </a:p>
        </p:txBody>
      </p:sp>
      <p:sp>
        <p:nvSpPr>
          <p:cNvPr id="17" name="TextBox 16"/>
          <p:cNvSpPr txBox="1">
            <a:spLocks noChangeArrowheads="1"/>
          </p:cNvSpPr>
          <p:nvPr/>
        </p:nvSpPr>
        <p:spPr bwMode="auto">
          <a:xfrm>
            <a:off x="8745784" y="4127531"/>
            <a:ext cx="954107" cy="723275"/>
          </a:xfrm>
          <a:prstGeom prst="rect">
            <a:avLst/>
          </a:prstGeom>
          <a:noFill/>
          <a:ln w="9525">
            <a:noFill/>
            <a:miter lim="800000"/>
            <a:headEnd/>
            <a:tailEnd/>
          </a:ln>
        </p:spPr>
        <p:txBody>
          <a:bodyPr wrap="none">
            <a:prstTxWarp prst="textNoShape">
              <a:avLst/>
            </a:prstTxWarp>
            <a:spAutoFit/>
          </a:bodyPr>
          <a:lstStyle/>
          <a:p>
            <a:pPr algn="ctr" defTabSz="457189">
              <a:spcAft>
                <a:spcPts val="600"/>
              </a:spcAft>
            </a:pPr>
            <a:r>
              <a:rPr lang="en-US" b="1" dirty="0">
                <a:solidFill>
                  <a:srgbClr val="FF0000"/>
                </a:solidFill>
                <a:latin typeface="Arial"/>
                <a:cs typeface="Arial"/>
              </a:rPr>
              <a:t>Papers</a:t>
            </a:r>
          </a:p>
          <a:p>
            <a:pPr algn="ctr" defTabSz="457189">
              <a:spcAft>
                <a:spcPts val="600"/>
              </a:spcAft>
            </a:pPr>
            <a:r>
              <a:rPr lang="en-US" b="1" dirty="0">
                <a:solidFill>
                  <a:srgbClr val="FF0000"/>
                </a:solidFill>
                <a:latin typeface="Arial"/>
                <a:cs typeface="Arial"/>
              </a:rPr>
              <a:t>Grants</a:t>
            </a:r>
          </a:p>
        </p:txBody>
      </p:sp>
      <p:sp>
        <p:nvSpPr>
          <p:cNvPr id="18" name="Bent Arrow 17"/>
          <p:cNvSpPr/>
          <p:nvPr/>
        </p:nvSpPr>
        <p:spPr>
          <a:xfrm rot="16200000">
            <a:off x="5055480" y="1432964"/>
            <a:ext cx="447817" cy="6456133"/>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black"/>
              </a:solidFill>
            </a:endParaRPr>
          </a:p>
        </p:txBody>
      </p:sp>
      <p:sp>
        <p:nvSpPr>
          <p:cNvPr id="19" name="TextBox 31"/>
          <p:cNvSpPr txBox="1">
            <a:spLocks noChangeArrowheads="1"/>
          </p:cNvSpPr>
          <p:nvPr/>
        </p:nvSpPr>
        <p:spPr bwMode="auto">
          <a:xfrm>
            <a:off x="5051832" y="4884937"/>
            <a:ext cx="1373196" cy="369332"/>
          </a:xfrm>
          <a:prstGeom prst="rect">
            <a:avLst/>
          </a:prstGeom>
          <a:noFill/>
          <a:ln w="9525">
            <a:noFill/>
            <a:miter lim="800000"/>
            <a:headEnd/>
            <a:tailEnd/>
          </a:ln>
        </p:spPr>
        <p:txBody>
          <a:bodyPr wrap="none">
            <a:prstTxWarp prst="textNoShape">
              <a:avLst/>
            </a:prstTxWarp>
            <a:spAutoFit/>
          </a:bodyPr>
          <a:lstStyle/>
          <a:p>
            <a:pPr defTabSz="457189"/>
            <a:r>
              <a:rPr lang="en-US" b="1" dirty="0">
                <a:solidFill>
                  <a:prstClr val="black"/>
                </a:solidFill>
                <a:latin typeface="Arial"/>
                <a:cs typeface="Arial"/>
              </a:rPr>
              <a:t>1 – 2 Years</a:t>
            </a:r>
          </a:p>
        </p:txBody>
      </p:sp>
    </p:spTree>
    <p:extLst>
      <p:ext uri="{BB962C8B-B14F-4D97-AF65-F5344CB8AC3E}">
        <p14:creationId xmlns:p14="http://schemas.microsoft.com/office/powerpoint/2010/main" val="2015170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14</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89420"/>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Current Research/Grant Cycle</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8" name="Picture 52" descr="TRACK-TBI_v4-RGB LOGO 3-24-13.pdf"/>
          <p:cNvPicPr>
            <a:picLocks noChangeAspect="1"/>
          </p:cNvPicPr>
          <p:nvPr/>
        </p:nvPicPr>
        <p:blipFill>
          <a:blip r:embed="rId3"/>
          <a:srcRect/>
          <a:stretch>
            <a:fillRect/>
          </a:stretch>
        </p:blipFill>
        <p:spPr bwMode="auto">
          <a:xfrm>
            <a:off x="2179081" y="1520853"/>
            <a:ext cx="2773083" cy="1374995"/>
          </a:xfrm>
          <a:prstGeom prst="rect">
            <a:avLst/>
          </a:prstGeom>
          <a:noFill/>
          <a:ln w="9525">
            <a:noFill/>
            <a:miter lim="800000"/>
            <a:headEnd/>
            <a:tailEnd/>
          </a:ln>
        </p:spPr>
      </p:pic>
      <p:sp>
        <p:nvSpPr>
          <p:cNvPr id="10" name="Right Arrow 9"/>
          <p:cNvSpPr/>
          <p:nvPr/>
        </p:nvSpPr>
        <p:spPr bwMode="auto">
          <a:xfrm>
            <a:off x="2189250" y="3142371"/>
            <a:ext cx="1708151" cy="609600"/>
          </a:xfrm>
          <a:prstGeom prst="rightArrow">
            <a:avLst/>
          </a:prstGeom>
          <a:solidFill>
            <a:srgbClr val="66CCFF"/>
          </a:solidFill>
          <a:ln>
            <a:solidFill>
              <a:srgbClr val="66CCFF"/>
            </a:solidFill>
          </a:ln>
        </p:spPr>
        <p:style>
          <a:lnRef idx="1">
            <a:schemeClr val="accent5"/>
          </a:lnRef>
          <a:fillRef idx="3">
            <a:schemeClr val="accent5"/>
          </a:fillRef>
          <a:effectRef idx="2">
            <a:schemeClr val="accent5"/>
          </a:effectRef>
          <a:fontRef idx="minor">
            <a:schemeClr val="lt1"/>
          </a:fontRef>
        </p:style>
        <p:txBody>
          <a:bodyPr anchor="ctr"/>
          <a:lstStyle/>
          <a:p>
            <a:pPr algn="ctr" defTabSz="457189">
              <a:defRPr/>
            </a:pPr>
            <a:r>
              <a:rPr lang="en-US" dirty="0">
                <a:solidFill>
                  <a:prstClr val="white"/>
                </a:solidFill>
                <a:latin typeface="Arial"/>
                <a:cs typeface="Arial"/>
              </a:rPr>
              <a:t>Start-up</a:t>
            </a:r>
          </a:p>
        </p:txBody>
      </p:sp>
      <p:sp>
        <p:nvSpPr>
          <p:cNvPr id="11" name="Right Arrow 10"/>
          <p:cNvSpPr/>
          <p:nvPr/>
        </p:nvSpPr>
        <p:spPr bwMode="auto">
          <a:xfrm>
            <a:off x="4106030" y="3142371"/>
            <a:ext cx="4126237" cy="609600"/>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Patient Enrollment</a:t>
            </a:r>
          </a:p>
        </p:txBody>
      </p:sp>
      <p:sp>
        <p:nvSpPr>
          <p:cNvPr id="12" name="Right Arrow 11"/>
          <p:cNvSpPr/>
          <p:nvPr/>
        </p:nvSpPr>
        <p:spPr bwMode="auto">
          <a:xfrm>
            <a:off x="8437331" y="3142371"/>
            <a:ext cx="1708151" cy="6096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Analysis</a:t>
            </a:r>
          </a:p>
        </p:txBody>
      </p:sp>
      <p:sp>
        <p:nvSpPr>
          <p:cNvPr id="13" name="TextBox 29"/>
          <p:cNvSpPr txBox="1">
            <a:spLocks noChangeArrowheads="1"/>
          </p:cNvSpPr>
          <p:nvPr/>
        </p:nvSpPr>
        <p:spPr bwMode="auto">
          <a:xfrm>
            <a:off x="2092586" y="3599879"/>
            <a:ext cx="1096775"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Late 2013</a:t>
            </a:r>
          </a:p>
        </p:txBody>
      </p:sp>
      <p:sp>
        <p:nvSpPr>
          <p:cNvPr id="14" name="TextBox 31"/>
          <p:cNvSpPr txBox="1">
            <a:spLocks noChangeArrowheads="1"/>
          </p:cNvSpPr>
          <p:nvPr/>
        </p:nvSpPr>
        <p:spPr bwMode="auto">
          <a:xfrm>
            <a:off x="4018569"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2014</a:t>
            </a:r>
          </a:p>
        </p:txBody>
      </p:sp>
      <p:sp>
        <p:nvSpPr>
          <p:cNvPr id="15" name="TextBox 31"/>
          <p:cNvSpPr txBox="1">
            <a:spLocks noChangeArrowheads="1"/>
          </p:cNvSpPr>
          <p:nvPr/>
        </p:nvSpPr>
        <p:spPr bwMode="auto">
          <a:xfrm>
            <a:off x="7228556"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2017</a:t>
            </a:r>
          </a:p>
        </p:txBody>
      </p:sp>
      <p:sp>
        <p:nvSpPr>
          <p:cNvPr id="16" name="TextBox 29"/>
          <p:cNvSpPr txBox="1">
            <a:spLocks noChangeArrowheads="1"/>
          </p:cNvSpPr>
          <p:nvPr/>
        </p:nvSpPr>
        <p:spPr bwMode="auto">
          <a:xfrm>
            <a:off x="8358409"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2018</a:t>
            </a:r>
          </a:p>
        </p:txBody>
      </p:sp>
      <p:sp>
        <p:nvSpPr>
          <p:cNvPr id="20" name="Right Arrow 19"/>
          <p:cNvSpPr/>
          <p:nvPr/>
        </p:nvSpPr>
        <p:spPr bwMode="auto">
          <a:xfrm>
            <a:off x="4858654" y="4128407"/>
            <a:ext cx="5298991" cy="609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Analysis</a:t>
            </a:r>
          </a:p>
        </p:txBody>
      </p:sp>
      <p:sp>
        <p:nvSpPr>
          <p:cNvPr id="21" name="TextBox 20"/>
          <p:cNvSpPr txBox="1">
            <a:spLocks noChangeArrowheads="1"/>
          </p:cNvSpPr>
          <p:nvPr/>
        </p:nvSpPr>
        <p:spPr bwMode="auto">
          <a:xfrm>
            <a:off x="6229345" y="4949770"/>
            <a:ext cx="2628913" cy="369332"/>
          </a:xfrm>
          <a:prstGeom prst="rect">
            <a:avLst/>
          </a:prstGeom>
          <a:noFill/>
          <a:ln w="9525">
            <a:noFill/>
            <a:miter lim="800000"/>
            <a:headEnd/>
            <a:tailEnd/>
          </a:ln>
        </p:spPr>
        <p:txBody>
          <a:bodyPr wrap="square">
            <a:prstTxWarp prst="textNoShape">
              <a:avLst/>
            </a:prstTxWarp>
            <a:spAutoFit/>
          </a:bodyPr>
          <a:lstStyle/>
          <a:p>
            <a:pPr algn="ctr" defTabSz="457189">
              <a:spcAft>
                <a:spcPts val="600"/>
              </a:spcAft>
            </a:pPr>
            <a:r>
              <a:rPr lang="en-US" b="1" dirty="0">
                <a:solidFill>
                  <a:srgbClr val="FF0000"/>
                </a:solidFill>
                <a:latin typeface="Arial"/>
                <a:cs typeface="Arial"/>
              </a:rPr>
              <a:t>Early Deliverables</a:t>
            </a:r>
          </a:p>
        </p:txBody>
      </p:sp>
      <p:sp>
        <p:nvSpPr>
          <p:cNvPr id="22" name="TextBox 29"/>
          <p:cNvSpPr txBox="1">
            <a:spLocks noChangeArrowheads="1"/>
          </p:cNvSpPr>
          <p:nvPr/>
        </p:nvSpPr>
        <p:spPr bwMode="auto">
          <a:xfrm>
            <a:off x="4781906" y="4585916"/>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2015</a:t>
            </a:r>
          </a:p>
        </p:txBody>
      </p:sp>
    </p:spTree>
    <p:extLst>
      <p:ext uri="{BB962C8B-B14F-4D97-AF65-F5344CB8AC3E}">
        <p14:creationId xmlns:p14="http://schemas.microsoft.com/office/powerpoint/2010/main" val="146111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15</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89420"/>
            <a:ext cx="8926512" cy="1077218"/>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Pathway from Idea to Regulatory Approval</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10" name="Right Arrow 9"/>
          <p:cNvSpPr/>
          <p:nvPr/>
        </p:nvSpPr>
        <p:spPr bwMode="auto">
          <a:xfrm>
            <a:off x="1981202" y="2946737"/>
            <a:ext cx="2666999" cy="609600"/>
          </a:xfrm>
          <a:prstGeom prst="rightArrow">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rPr>
              <a:t>Idea/Discovery Research</a:t>
            </a:r>
          </a:p>
        </p:txBody>
      </p:sp>
      <p:sp>
        <p:nvSpPr>
          <p:cNvPr id="11" name="Right Arrow 10"/>
          <p:cNvSpPr/>
          <p:nvPr/>
        </p:nvSpPr>
        <p:spPr bwMode="auto">
          <a:xfrm>
            <a:off x="4724403" y="2917723"/>
            <a:ext cx="2666999" cy="609600"/>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rPr>
              <a:t>Large-Scale Validation</a:t>
            </a:r>
          </a:p>
        </p:txBody>
      </p:sp>
      <p:sp>
        <p:nvSpPr>
          <p:cNvPr id="12" name="Right Arrow 11"/>
          <p:cNvSpPr/>
          <p:nvPr/>
        </p:nvSpPr>
        <p:spPr bwMode="auto">
          <a:xfrm>
            <a:off x="7543802" y="2946737"/>
            <a:ext cx="2666999" cy="6096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rPr>
              <a:t>Regulatory Approval</a:t>
            </a:r>
          </a:p>
        </p:txBody>
      </p:sp>
      <p:grpSp>
        <p:nvGrpSpPr>
          <p:cNvPr id="2" name="Group 12"/>
          <p:cNvGrpSpPr/>
          <p:nvPr/>
        </p:nvGrpSpPr>
        <p:grpSpPr>
          <a:xfrm>
            <a:off x="4800600" y="1803739"/>
            <a:ext cx="2362200" cy="2674440"/>
            <a:chOff x="3276600" y="2209800"/>
            <a:chExt cx="2362200" cy="2674441"/>
          </a:xfrm>
        </p:grpSpPr>
        <p:pic>
          <p:nvPicPr>
            <p:cNvPr id="14" name="Picture 52" descr="TRACK-TBI_v4-RGB LOGO 3-24-13.pdf"/>
            <p:cNvPicPr>
              <a:picLocks noChangeAspect="1"/>
            </p:cNvPicPr>
            <p:nvPr/>
          </p:nvPicPr>
          <p:blipFill>
            <a:blip r:embed="rId3"/>
            <a:srcRect/>
            <a:stretch>
              <a:fillRect/>
            </a:stretch>
          </p:blipFill>
          <p:spPr bwMode="auto">
            <a:xfrm>
              <a:off x="3276600" y="2209800"/>
              <a:ext cx="2328487" cy="1086909"/>
            </a:xfrm>
            <a:prstGeom prst="rect">
              <a:avLst/>
            </a:prstGeom>
            <a:noFill/>
            <a:ln w="9525">
              <a:noFill/>
              <a:miter lim="800000"/>
              <a:headEnd/>
              <a:tailEnd/>
            </a:ln>
          </p:spPr>
        </p:pic>
        <p:sp>
          <p:nvSpPr>
            <p:cNvPr id="15" name="Rectangle 14"/>
            <p:cNvSpPr>
              <a:spLocks noChangeArrowheads="1"/>
            </p:cNvSpPr>
            <p:nvPr/>
          </p:nvSpPr>
          <p:spPr bwMode="auto">
            <a:xfrm>
              <a:off x="3276600" y="4114800"/>
              <a:ext cx="2362200" cy="7694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pPr algn="ctr" defTabSz="457189"/>
              <a:r>
                <a:rPr lang="en-US" sz="2200" b="1" dirty="0">
                  <a:solidFill>
                    <a:srgbClr val="FF0000"/>
                  </a:solidFill>
                  <a:latin typeface="Arial" charset="0"/>
                  <a:cs typeface="Arial" charset="0"/>
                </a:rPr>
                <a:t>922 </a:t>
              </a:r>
            </a:p>
            <a:p>
              <a:pPr algn="ctr" defTabSz="457189"/>
              <a:r>
                <a:rPr lang="en-US" sz="2200" b="1" dirty="0">
                  <a:solidFill>
                    <a:srgbClr val="FF0000"/>
                  </a:solidFill>
                  <a:latin typeface="Arial" charset="0"/>
                  <a:cs typeface="Arial" charset="0"/>
                </a:rPr>
                <a:t>Subjects</a:t>
              </a:r>
            </a:p>
          </p:txBody>
        </p:sp>
      </p:grpSp>
      <p:grpSp>
        <p:nvGrpSpPr>
          <p:cNvPr id="5" name="Group 15"/>
          <p:cNvGrpSpPr/>
          <p:nvPr/>
        </p:nvGrpSpPr>
        <p:grpSpPr>
          <a:xfrm>
            <a:off x="7620000" y="2010307"/>
            <a:ext cx="2286000" cy="3323694"/>
            <a:chOff x="6096000" y="2010306"/>
            <a:chExt cx="2286000" cy="3323693"/>
          </a:xfrm>
        </p:grpSpPr>
        <p:pic>
          <p:nvPicPr>
            <p:cNvPr id="17" name="Picture 16" descr="Presentation1.pdf"/>
            <p:cNvPicPr>
              <a:picLocks noChangeAspect="1"/>
            </p:cNvPicPr>
            <p:nvPr/>
          </p:nvPicPr>
          <p:blipFill>
            <a:blip r:embed="rId4"/>
            <a:stretch>
              <a:fillRect/>
            </a:stretch>
          </p:blipFill>
          <p:spPr>
            <a:xfrm>
              <a:off x="6172200" y="2010306"/>
              <a:ext cx="2133600" cy="860231"/>
            </a:xfrm>
            <a:prstGeom prst="rect">
              <a:avLst/>
            </a:prstGeom>
          </p:spPr>
        </p:pic>
        <p:pic>
          <p:nvPicPr>
            <p:cNvPr id="18"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9094" y="3499187"/>
              <a:ext cx="1591906" cy="7429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9" name="Rectangle 18"/>
            <p:cNvSpPr/>
            <p:nvPr/>
          </p:nvSpPr>
          <p:spPr>
            <a:xfrm>
              <a:off x="6096000" y="4318336"/>
              <a:ext cx="2286000" cy="1015663"/>
            </a:xfrm>
            <a:prstGeom prst="rect">
              <a:avLst/>
            </a:prstGeom>
          </p:spPr>
          <p:txBody>
            <a:bodyPr wrap="square">
              <a:spAutoFit/>
            </a:bodyPr>
            <a:lstStyle/>
            <a:p>
              <a:pPr algn="ctr" defTabSz="457189"/>
              <a:r>
                <a:rPr lang="en-US" sz="2000" b="1" dirty="0">
                  <a:solidFill>
                    <a:srgbClr val="0000FF"/>
                  </a:solidFill>
                  <a:latin typeface="Arial" charset="0"/>
                  <a:cs typeface="Arial" charset="0"/>
                </a:rPr>
                <a:t>Biomarker RFIs</a:t>
              </a:r>
            </a:p>
            <a:p>
              <a:pPr algn="ctr" defTabSz="457189"/>
              <a:r>
                <a:rPr lang="en-US" sz="2000" b="1" dirty="0">
                  <a:solidFill>
                    <a:srgbClr val="0000FF"/>
                  </a:solidFill>
                  <a:latin typeface="Arial" charset="0"/>
                  <a:cs typeface="Arial" charset="0"/>
                </a:rPr>
                <a:t>CPIM</a:t>
              </a:r>
            </a:p>
            <a:p>
              <a:pPr algn="ctr" defTabSz="457189"/>
              <a:r>
                <a:rPr lang="en-US" sz="2000" b="1" dirty="0">
                  <a:solidFill>
                    <a:srgbClr val="0000FF"/>
                  </a:solidFill>
                  <a:latin typeface="Arial" charset="0"/>
                  <a:cs typeface="Arial" charset="0"/>
                </a:rPr>
                <a:t>CDISC</a:t>
              </a:r>
              <a:endParaRPr lang="en-US" b="1" dirty="0">
                <a:solidFill>
                  <a:srgbClr val="0000FF"/>
                </a:solidFill>
                <a:latin typeface="Arial" charset="0"/>
                <a:cs typeface="Arial" charset="0"/>
              </a:endParaRPr>
            </a:p>
          </p:txBody>
        </p:sp>
      </p:grpSp>
      <p:sp>
        <p:nvSpPr>
          <p:cNvPr id="20" name="Title 1"/>
          <p:cNvSpPr txBox="1">
            <a:spLocks/>
          </p:cNvSpPr>
          <p:nvPr/>
        </p:nvSpPr>
        <p:spPr>
          <a:xfrm>
            <a:off x="2057400" y="519964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solidFill>
                  <a:srgbClr val="AE1611"/>
                </a:solidFill>
                <a:latin typeface="Arial"/>
                <a:cs typeface="Arial"/>
              </a:rPr>
              <a:t>Acceleration through Collaboration</a:t>
            </a:r>
          </a:p>
        </p:txBody>
      </p:sp>
    </p:spTree>
    <p:extLst>
      <p:ext uri="{BB962C8B-B14F-4D97-AF65-F5344CB8AC3E}">
        <p14:creationId xmlns:p14="http://schemas.microsoft.com/office/powerpoint/2010/main" val="3146387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16</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89420"/>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Current Research/Grant Cycle</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8" name="Picture 52" descr="TRACK-TBI_v4-RGB LOGO 3-24-13.pdf"/>
          <p:cNvPicPr>
            <a:picLocks noChangeAspect="1"/>
          </p:cNvPicPr>
          <p:nvPr/>
        </p:nvPicPr>
        <p:blipFill>
          <a:blip r:embed="rId3"/>
          <a:srcRect/>
          <a:stretch>
            <a:fillRect/>
          </a:stretch>
        </p:blipFill>
        <p:spPr bwMode="auto">
          <a:xfrm>
            <a:off x="2179081" y="1520853"/>
            <a:ext cx="2773083" cy="1374995"/>
          </a:xfrm>
          <a:prstGeom prst="rect">
            <a:avLst/>
          </a:prstGeom>
          <a:noFill/>
          <a:ln w="9525">
            <a:noFill/>
            <a:miter lim="800000"/>
            <a:headEnd/>
            <a:tailEnd/>
          </a:ln>
        </p:spPr>
      </p:pic>
      <p:sp>
        <p:nvSpPr>
          <p:cNvPr id="10" name="Right Arrow 9"/>
          <p:cNvSpPr/>
          <p:nvPr/>
        </p:nvSpPr>
        <p:spPr bwMode="auto">
          <a:xfrm>
            <a:off x="2189250" y="3142371"/>
            <a:ext cx="1708151" cy="609600"/>
          </a:xfrm>
          <a:prstGeom prst="rightArrow">
            <a:avLst/>
          </a:prstGeom>
          <a:solidFill>
            <a:srgbClr val="66CCFF"/>
          </a:solidFill>
          <a:ln>
            <a:solidFill>
              <a:srgbClr val="66CCFF"/>
            </a:solidFill>
          </a:ln>
        </p:spPr>
        <p:style>
          <a:lnRef idx="1">
            <a:schemeClr val="accent5"/>
          </a:lnRef>
          <a:fillRef idx="3">
            <a:schemeClr val="accent5"/>
          </a:fillRef>
          <a:effectRef idx="2">
            <a:schemeClr val="accent5"/>
          </a:effectRef>
          <a:fontRef idx="minor">
            <a:schemeClr val="lt1"/>
          </a:fontRef>
        </p:style>
        <p:txBody>
          <a:bodyPr anchor="ctr"/>
          <a:lstStyle/>
          <a:p>
            <a:pPr algn="ctr" defTabSz="457189">
              <a:defRPr/>
            </a:pPr>
            <a:r>
              <a:rPr lang="en-US" dirty="0">
                <a:solidFill>
                  <a:prstClr val="white"/>
                </a:solidFill>
                <a:latin typeface="Arial"/>
                <a:cs typeface="Arial"/>
              </a:rPr>
              <a:t>Start-up</a:t>
            </a:r>
          </a:p>
        </p:txBody>
      </p:sp>
      <p:sp>
        <p:nvSpPr>
          <p:cNvPr id="11" name="Right Arrow 10"/>
          <p:cNvSpPr/>
          <p:nvPr/>
        </p:nvSpPr>
        <p:spPr bwMode="auto">
          <a:xfrm>
            <a:off x="4106030" y="3142371"/>
            <a:ext cx="4126237" cy="609600"/>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Patient Enrollment</a:t>
            </a:r>
          </a:p>
        </p:txBody>
      </p:sp>
      <p:sp>
        <p:nvSpPr>
          <p:cNvPr id="13" name="TextBox 29"/>
          <p:cNvSpPr txBox="1">
            <a:spLocks noChangeArrowheads="1"/>
          </p:cNvSpPr>
          <p:nvPr/>
        </p:nvSpPr>
        <p:spPr bwMode="auto">
          <a:xfrm>
            <a:off x="2092586" y="3599879"/>
            <a:ext cx="1096775"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Late 2013</a:t>
            </a:r>
          </a:p>
        </p:txBody>
      </p:sp>
      <p:sp>
        <p:nvSpPr>
          <p:cNvPr id="14" name="TextBox 31"/>
          <p:cNvSpPr txBox="1">
            <a:spLocks noChangeArrowheads="1"/>
          </p:cNvSpPr>
          <p:nvPr/>
        </p:nvSpPr>
        <p:spPr bwMode="auto">
          <a:xfrm>
            <a:off x="4018569"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2014</a:t>
            </a:r>
          </a:p>
        </p:txBody>
      </p:sp>
      <p:sp>
        <p:nvSpPr>
          <p:cNvPr id="15" name="TextBox 31"/>
          <p:cNvSpPr txBox="1">
            <a:spLocks noChangeArrowheads="1"/>
          </p:cNvSpPr>
          <p:nvPr/>
        </p:nvSpPr>
        <p:spPr bwMode="auto">
          <a:xfrm>
            <a:off x="7228556" y="3599879"/>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2017</a:t>
            </a:r>
          </a:p>
        </p:txBody>
      </p:sp>
      <p:sp>
        <p:nvSpPr>
          <p:cNvPr id="20" name="Right Arrow 19"/>
          <p:cNvSpPr/>
          <p:nvPr/>
        </p:nvSpPr>
        <p:spPr bwMode="auto">
          <a:xfrm>
            <a:off x="4858654" y="4128407"/>
            <a:ext cx="5298991" cy="6096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dirty="0">
                <a:solidFill>
                  <a:prstClr val="white"/>
                </a:solidFill>
                <a:latin typeface="Arial"/>
                <a:cs typeface="Arial"/>
              </a:rPr>
              <a:t>Analysis</a:t>
            </a:r>
          </a:p>
        </p:txBody>
      </p:sp>
      <p:sp>
        <p:nvSpPr>
          <p:cNvPr id="22" name="TextBox 29"/>
          <p:cNvSpPr txBox="1">
            <a:spLocks noChangeArrowheads="1"/>
          </p:cNvSpPr>
          <p:nvPr/>
        </p:nvSpPr>
        <p:spPr bwMode="auto">
          <a:xfrm>
            <a:off x="4781906" y="4585916"/>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2015</a:t>
            </a:r>
          </a:p>
        </p:txBody>
      </p:sp>
      <p:sp>
        <p:nvSpPr>
          <p:cNvPr id="17" name="Right Arrow 16"/>
          <p:cNvSpPr/>
          <p:nvPr/>
        </p:nvSpPr>
        <p:spPr bwMode="auto">
          <a:xfrm>
            <a:off x="8103735" y="4969835"/>
            <a:ext cx="2046119" cy="609600"/>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sz="1400" dirty="0">
                <a:solidFill>
                  <a:prstClr val="white"/>
                </a:solidFill>
                <a:latin typeface="Arial"/>
                <a:cs typeface="Arial"/>
              </a:rPr>
              <a:t>Patient Enrollment</a:t>
            </a:r>
          </a:p>
        </p:txBody>
      </p:sp>
      <p:sp>
        <p:nvSpPr>
          <p:cNvPr id="18" name="TextBox 29"/>
          <p:cNvSpPr txBox="1">
            <a:spLocks noChangeArrowheads="1"/>
          </p:cNvSpPr>
          <p:nvPr/>
        </p:nvSpPr>
        <p:spPr bwMode="auto">
          <a:xfrm>
            <a:off x="8745541" y="5427344"/>
            <a:ext cx="639919" cy="338554"/>
          </a:xfrm>
          <a:prstGeom prst="rect">
            <a:avLst/>
          </a:prstGeom>
          <a:noFill/>
          <a:ln w="9525">
            <a:noFill/>
            <a:miter lim="800000"/>
            <a:headEnd/>
            <a:tailEnd/>
          </a:ln>
        </p:spPr>
        <p:txBody>
          <a:bodyPr wrap="none">
            <a:prstTxWarp prst="textNoShape">
              <a:avLst/>
            </a:prstTxWarp>
            <a:spAutoFit/>
          </a:bodyPr>
          <a:lstStyle/>
          <a:p>
            <a:pPr defTabSz="457189"/>
            <a:r>
              <a:rPr lang="en-US" sz="1600" dirty="0">
                <a:solidFill>
                  <a:prstClr val="black"/>
                </a:solidFill>
                <a:latin typeface="Arial"/>
                <a:cs typeface="Arial"/>
              </a:rPr>
              <a:t>2018</a:t>
            </a:r>
          </a:p>
        </p:txBody>
      </p:sp>
    </p:spTree>
    <p:extLst>
      <p:ext uri="{BB962C8B-B14F-4D97-AF65-F5344CB8AC3E}">
        <p14:creationId xmlns:p14="http://schemas.microsoft.com/office/powerpoint/2010/main" val="1156690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p:cNvPicPr>
          <p:nvPr/>
        </p:nvPicPr>
        <p:blipFill>
          <a:blip r:embed="rId2">
            <a:extLst>
              <a:ext uri="{28A0092B-C50C-407E-A947-70E740481C1C}">
                <a14:useLocalDpi xmlns:a14="http://schemas.microsoft.com/office/drawing/2010/main" val="0"/>
              </a:ext>
            </a:extLst>
          </a:blip>
          <a:srcRect l="3668" t="36099" b="34363"/>
          <a:stretch>
            <a:fillRect/>
          </a:stretch>
        </p:blipFill>
        <p:spPr bwMode="auto">
          <a:xfrm>
            <a:off x="1695451" y="5067972"/>
            <a:ext cx="1981200" cy="5429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 name="Picture 5" descr="Screen Shot 2013-10-16 at 6.23.5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45441"/>
            <a:ext cx="3429000" cy="21691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8" name="Picture 18" descr="abbott-laboratories_200x2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7800" y="912813"/>
            <a:ext cx="2692400" cy="2692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17</a:t>
            </a:r>
            <a:r>
              <a:rPr baseline="2275" dirty="0">
                <a:solidFill>
                  <a:srgbClr val="7F7E7E"/>
                </a:solidFill>
                <a:cs typeface="Calibri"/>
              </a:rPr>
              <a:t>    </a:t>
            </a:r>
            <a:endParaRPr sz="1200" dirty="0">
              <a:solidFill>
                <a:prstClr val="black"/>
              </a:solidFill>
              <a:cs typeface="Calibri"/>
            </a:endParaRPr>
          </a:p>
        </p:txBody>
      </p:sp>
      <p:sp>
        <p:nvSpPr>
          <p:cNvPr id="7" name="object 10"/>
          <p:cNvSpPr/>
          <p:nvPr/>
        </p:nvSpPr>
        <p:spPr>
          <a:xfrm>
            <a:off x="8745540" y="6180137"/>
            <a:ext cx="901699" cy="541336"/>
          </a:xfrm>
          <a:prstGeom prst="rect">
            <a:avLst/>
          </a:prstGeom>
          <a:blipFill>
            <a:blip r:embed="rId5" cstate="print"/>
            <a:stretch>
              <a:fillRect/>
            </a:stretch>
          </a:blipFill>
        </p:spPr>
        <p:txBody>
          <a:bodyPr wrap="square" lIns="0" tIns="0" rIns="0" bIns="0" rtlCol="0">
            <a:noAutofit/>
          </a:bodyPr>
          <a:lstStyle/>
          <a:p>
            <a:pPr defTabSz="457189"/>
            <a:endParaRPr>
              <a:solidFill>
                <a:prstClr val="black"/>
              </a:solidFill>
            </a:endParaRPr>
          </a:p>
        </p:txBody>
      </p:sp>
      <p:sp>
        <p:nvSpPr>
          <p:cNvPr id="9" name="TextBox 8"/>
          <p:cNvSpPr txBox="1"/>
          <p:nvPr/>
        </p:nvSpPr>
        <p:spPr>
          <a:xfrm>
            <a:off x="1632744" y="189421"/>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Public-Private Partnership</a:t>
            </a:r>
          </a:p>
        </p:txBody>
      </p:sp>
      <p:pic>
        <p:nvPicPr>
          <p:cNvPr id="1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62341" y="1335882"/>
            <a:ext cx="1376119" cy="5318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4" name="Picture 6" descr="GE 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1059849"/>
            <a:ext cx="1302952" cy="130295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 name="Picture 9" descr="banyanbiomarker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81175" y="2657340"/>
            <a:ext cx="1428751" cy="11144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6" name="Picture 10" descr="quesgen_logo.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800" y="3974307"/>
            <a:ext cx="1473200" cy="5984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7" name="Picture 25"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3919" y="2194528"/>
            <a:ext cx="1109663" cy="1682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8" name="Picture 11" descr="tr_logo_twitter_wht.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84152" y="2613025"/>
            <a:ext cx="1422400" cy="1422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9" name="Picture 94"/>
          <p:cNvPicPr>
            <a:picLocks noChangeAspect="1" noChangeArrowheads="1"/>
          </p:cNvPicPr>
          <p:nvPr/>
        </p:nvPicPr>
        <p:blipFill>
          <a:blip r:embed="rId12" cstate="print">
            <a:extLst>
              <a:ext uri="{28A0092B-C50C-407E-A947-70E740481C1C}">
                <a14:useLocalDpi xmlns:a14="http://schemas.microsoft.com/office/drawing/2010/main" val="0"/>
              </a:ext>
            </a:extLst>
          </a:blip>
          <a:srcRect l="20941" t="9402" r="61539" b="85127"/>
          <a:stretch>
            <a:fillRect/>
          </a:stretch>
        </p:blipFill>
        <p:spPr bwMode="auto">
          <a:xfrm>
            <a:off x="4664075" y="3541713"/>
            <a:ext cx="1041400" cy="203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0" name="Picture 2"/>
          <p:cNvPicPr>
            <a:picLocks noChangeAspect="1"/>
          </p:cNvPicPr>
          <p:nvPr/>
        </p:nvPicPr>
        <p:blipFill>
          <a:blip r:embed="rId13">
            <a:extLst>
              <a:ext uri="{28A0092B-C50C-407E-A947-70E740481C1C}">
                <a14:useLocalDpi xmlns:a14="http://schemas.microsoft.com/office/drawing/2010/main" val="0"/>
              </a:ext>
            </a:extLst>
          </a:blip>
          <a:srcRect l="4770" r="13449"/>
          <a:stretch>
            <a:fillRect/>
          </a:stretch>
        </p:blipFill>
        <p:spPr bwMode="auto">
          <a:xfrm>
            <a:off x="2866690" y="4562477"/>
            <a:ext cx="1428751" cy="4286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 name="Picture 13" descr="myriad-rbm-85374894.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81175" y="5684839"/>
            <a:ext cx="2514600" cy="6842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4" name="Picture 17" descr="INCF Long_Logo_Pantone.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38457" y="5029201"/>
            <a:ext cx="3522907" cy="65563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5" name="Picture 7" descr="Depuy Synthes.png"/>
          <p:cNvPicPr>
            <a:picLocks noChangeAspect="1"/>
          </p:cNvPicPr>
          <p:nvPr/>
        </p:nvPicPr>
        <p:blipFill>
          <a:blip r:embed="rId16">
            <a:extLst>
              <a:ext uri="{28A0092B-C50C-407E-A947-70E740481C1C}">
                <a14:useLocalDpi xmlns:a14="http://schemas.microsoft.com/office/drawing/2010/main" val="0"/>
              </a:ext>
            </a:extLst>
          </a:blip>
          <a:srcRect r="3125"/>
          <a:stretch>
            <a:fillRect/>
          </a:stretch>
        </p:blipFill>
        <p:spPr bwMode="auto">
          <a:xfrm>
            <a:off x="4238626" y="4038601"/>
            <a:ext cx="2952751" cy="9525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6" name="Picture 19" descr="200px-LONI_Logo.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15000" y="3324227"/>
            <a:ext cx="914400" cy="10191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7" name="Picture 16" descr="NCAA-Logo.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69412" y="2879590"/>
            <a:ext cx="1209675" cy="12176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9" name="Picture 106"/>
          <p:cNvPicPr>
            <a:picLocks noChangeAspect="1" noChangeArrowheads="1"/>
          </p:cNvPicPr>
          <p:nvPr/>
        </p:nvPicPr>
        <p:blipFill>
          <a:blip r:embed="rId19">
            <a:extLst>
              <a:ext uri="{28A0092B-C50C-407E-A947-70E740481C1C}">
                <a14:useLocalDpi xmlns:a14="http://schemas.microsoft.com/office/drawing/2010/main" val="0"/>
              </a:ext>
            </a:extLst>
          </a:blip>
          <a:srcRect l="7372" t="8888" r="84721" b="84785"/>
          <a:stretch>
            <a:fillRect/>
          </a:stretch>
        </p:blipFill>
        <p:spPr bwMode="auto">
          <a:xfrm>
            <a:off x="9318626" y="1238252"/>
            <a:ext cx="946151" cy="4730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0" name="Picture 105"/>
          <p:cNvPicPr>
            <a:picLocks noChangeAspect="1" noChangeArrowheads="1"/>
          </p:cNvPicPr>
          <p:nvPr/>
        </p:nvPicPr>
        <p:blipFill>
          <a:blip r:embed="rId20" cstate="print">
            <a:extLst>
              <a:ext uri="{28A0092B-C50C-407E-A947-70E740481C1C}">
                <a14:useLocalDpi xmlns:a14="http://schemas.microsoft.com/office/drawing/2010/main" val="0"/>
              </a:ext>
            </a:extLst>
          </a:blip>
          <a:srcRect l="20833" t="10086" r="70833" b="76581"/>
          <a:stretch>
            <a:fillRect/>
          </a:stretch>
        </p:blipFill>
        <p:spPr bwMode="auto">
          <a:xfrm>
            <a:off x="7848602" y="1143001"/>
            <a:ext cx="663575" cy="6762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1" name="Picture 20" descr="AccrinLogoHP2.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794749" y="3265141"/>
            <a:ext cx="1873251" cy="84455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2" name="Picture 1"/>
          <p:cNvPicPr>
            <a:picLocks noChangeAspect="1"/>
          </p:cNvPicPr>
          <p:nvPr/>
        </p:nvPicPr>
        <p:blipFill>
          <a:blip r:embed="rId22" cstate="print">
            <a:extLst>
              <a:ext uri="{28A0092B-C50C-407E-A947-70E740481C1C}">
                <a14:useLocalDpi xmlns:a14="http://schemas.microsoft.com/office/drawing/2010/main" val="0"/>
              </a:ext>
            </a:extLst>
          </a:blip>
          <a:srcRect l="24532" t="29099" r="24532" b="31622"/>
          <a:stretch>
            <a:fillRect/>
          </a:stretch>
        </p:blipFill>
        <p:spPr bwMode="auto">
          <a:xfrm>
            <a:off x="9144000" y="2432670"/>
            <a:ext cx="1295400" cy="69215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 name="Picture 18" descr="CTSA_logo_FINAL_red.jp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25321" y="4164608"/>
            <a:ext cx="2781300" cy="4937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4" name="Picture 14" descr="CDC-Logo.jp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562902" y="4548015"/>
            <a:ext cx="1087439" cy="7985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 name="Picture 12" descr="Siemens image_306.jp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24400" y="5791200"/>
            <a:ext cx="2590800" cy="4175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6" name="Picture 15" descr="CNRM-Logo.gi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778131" y="5411057"/>
            <a:ext cx="2667000" cy="6318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2" name="Picture 19" descr="immunarray.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416057" y="4970760"/>
            <a:ext cx="1422400" cy="711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2269527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18</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203772"/>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PTS and TBI Online Communities</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5" name="Picture 4" descr="2015_05_22_graphic1_by_numbers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487" y="1192959"/>
            <a:ext cx="3593027" cy="4796557"/>
          </a:xfrm>
          <a:prstGeom prst="rect">
            <a:avLst/>
          </a:prstGeom>
        </p:spPr>
      </p:pic>
    </p:spTree>
    <p:extLst>
      <p:ext uri="{BB962C8B-B14F-4D97-AF65-F5344CB8AC3E}">
        <p14:creationId xmlns:p14="http://schemas.microsoft.com/office/powerpoint/2010/main" val="1045769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19</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89421"/>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TBI Community Caregivers</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2" name="Picture 1" descr="2015_05_22_graphic2_tbi_caregivers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715" y="1162435"/>
            <a:ext cx="3462571" cy="4800600"/>
          </a:xfrm>
          <a:prstGeom prst="rect">
            <a:avLst/>
          </a:prstGeom>
        </p:spPr>
      </p:pic>
    </p:spTree>
    <p:extLst>
      <p:ext uri="{BB962C8B-B14F-4D97-AF65-F5344CB8AC3E}">
        <p14:creationId xmlns:p14="http://schemas.microsoft.com/office/powerpoint/2010/main" val="240445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474815" y="1177207"/>
            <a:ext cx="5242371" cy="5002931"/>
          </a:xfrm>
          <a:prstGeom prst="ellipse">
            <a:avLst/>
          </a:prstGeom>
          <a:solidFill>
            <a:srgbClr val="F2B32E"/>
          </a:solidFill>
          <a:ln>
            <a:solidFill>
              <a:srgbClr val="F5B91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sp>
        <p:nvSpPr>
          <p:cNvPr id="7" name="TextBox 6"/>
          <p:cNvSpPr txBox="1"/>
          <p:nvPr/>
        </p:nvSpPr>
        <p:spPr>
          <a:xfrm>
            <a:off x="3726280" y="1967164"/>
            <a:ext cx="4739469" cy="3139321"/>
          </a:xfrm>
          <a:prstGeom prst="rect">
            <a:avLst/>
          </a:prstGeom>
          <a:noFill/>
        </p:spPr>
        <p:txBody>
          <a:bodyPr wrap="square" rtlCol="0">
            <a:spAutoFit/>
          </a:bodyPr>
          <a:lstStyle/>
          <a:p>
            <a:pPr algn="ctr" defTabSz="457189"/>
            <a:r>
              <a:rPr lang="en-US" b="1" i="1" dirty="0">
                <a:solidFill>
                  <a:prstClr val="white"/>
                </a:solidFill>
                <a:latin typeface="Arial"/>
                <a:cs typeface="Arial"/>
              </a:rPr>
              <a:t>One Mind is dedicated</a:t>
            </a:r>
            <a:br>
              <a:rPr lang="en-US" b="1" i="1" dirty="0">
                <a:solidFill>
                  <a:prstClr val="white"/>
                </a:solidFill>
                <a:latin typeface="Arial"/>
                <a:cs typeface="Arial"/>
              </a:rPr>
            </a:br>
            <a:r>
              <a:rPr lang="en-US" b="1" i="1" dirty="0">
                <a:solidFill>
                  <a:prstClr val="white"/>
                </a:solidFill>
                <a:latin typeface="Arial"/>
                <a:cs typeface="Arial"/>
              </a:rPr>
              <a:t>to benefiting all affected by brain</a:t>
            </a:r>
            <a:br>
              <a:rPr lang="en-US" b="1" i="1" dirty="0">
                <a:solidFill>
                  <a:prstClr val="white"/>
                </a:solidFill>
                <a:latin typeface="Arial"/>
                <a:cs typeface="Arial"/>
              </a:rPr>
            </a:br>
            <a:r>
              <a:rPr lang="en-US" b="1" i="1" dirty="0">
                <a:solidFill>
                  <a:prstClr val="white"/>
                </a:solidFill>
                <a:latin typeface="Arial"/>
                <a:cs typeface="Arial"/>
              </a:rPr>
              <a:t>illness and injury through fostering fundamental changes in the research eco-system – including promoting open science principles – that will radically accelerate the development and implementation of improved diagnostics, treatments and cures – while eliminating the </a:t>
            </a:r>
            <a:r>
              <a:rPr lang="en-US" b="1" i="1" u="sng" dirty="0">
                <a:solidFill>
                  <a:prstClr val="white"/>
                </a:solidFill>
                <a:latin typeface="Arial"/>
                <a:cs typeface="Arial"/>
              </a:rPr>
              <a:t>stigma that comes with</a:t>
            </a:r>
            <a:br>
              <a:rPr lang="en-US" b="1" i="1" u="sng" dirty="0">
                <a:solidFill>
                  <a:prstClr val="white"/>
                </a:solidFill>
                <a:latin typeface="Arial"/>
                <a:cs typeface="Arial"/>
              </a:rPr>
            </a:br>
            <a:r>
              <a:rPr lang="en-US" b="1" i="1" u="sng" dirty="0">
                <a:solidFill>
                  <a:prstClr val="white"/>
                </a:solidFill>
                <a:latin typeface="Arial"/>
                <a:cs typeface="Arial"/>
              </a:rPr>
              <a:t>mental illness.</a:t>
            </a:r>
            <a:endParaRPr lang="en-US" b="1" i="1" dirty="0">
              <a:solidFill>
                <a:prstClr val="white"/>
              </a:solidFill>
              <a:latin typeface="Arial"/>
              <a:cs typeface="Arial"/>
            </a:endParaRPr>
          </a:p>
        </p:txBody>
      </p:sp>
      <p:sp>
        <p:nvSpPr>
          <p:cNvPr id="13" name="TextBox 12"/>
          <p:cNvSpPr txBox="1"/>
          <p:nvPr/>
        </p:nvSpPr>
        <p:spPr>
          <a:xfrm>
            <a:off x="1703147" y="148057"/>
            <a:ext cx="8785735"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Who is One Mind?</a:t>
            </a:r>
          </a:p>
        </p:txBody>
      </p:sp>
      <p:sp>
        <p:nvSpPr>
          <p:cNvPr id="9" name="object 15"/>
          <p:cNvSpPr/>
          <p:nvPr/>
        </p:nvSpPr>
        <p:spPr>
          <a:xfrm>
            <a:off x="8745541"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10" name="Footer Placeholder 3"/>
          <p:cNvSpPr txBox="1">
            <a:spLocks/>
          </p:cNvSpPr>
          <p:nvPr/>
        </p:nvSpPr>
        <p:spPr bwMode="auto">
          <a:xfrm>
            <a:off x="4648200" y="6403978"/>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11"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a:t>
            </a:r>
            <a:r>
              <a:rPr baseline="2275" dirty="0">
                <a:solidFill>
                  <a:srgbClr val="7F7E7E"/>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1630054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20</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89420"/>
            <a:ext cx="8926512" cy="1077218"/>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PTS and TBI Community</a:t>
            </a:r>
            <a:br>
              <a:rPr lang="en-US" sz="3200" dirty="0">
                <a:solidFill>
                  <a:prstClr val="black"/>
                </a:solidFill>
                <a:latin typeface="Arial Black"/>
                <a:cs typeface="Arial Black"/>
              </a:rPr>
            </a:br>
            <a:r>
              <a:rPr lang="en-US" sz="3200" dirty="0">
                <a:solidFill>
                  <a:prstClr val="black"/>
                </a:solidFill>
                <a:latin typeface="Arial Black"/>
                <a:cs typeface="Arial Black"/>
              </a:rPr>
              <a:t>Comorbidities</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5" name="Picture 4" descr="2015_05_22_graphic3_conditions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8247" y="1399726"/>
            <a:ext cx="4815508" cy="4724919"/>
          </a:xfrm>
          <a:prstGeom prst="rect">
            <a:avLst/>
          </a:prstGeom>
        </p:spPr>
      </p:pic>
    </p:spTree>
    <p:extLst>
      <p:ext uri="{BB962C8B-B14F-4D97-AF65-F5344CB8AC3E}">
        <p14:creationId xmlns:p14="http://schemas.microsoft.com/office/powerpoint/2010/main" val="3839711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21</a:t>
            </a: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67895"/>
            <a:ext cx="8926512" cy="1077218"/>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PTS and TBI Communities</a:t>
            </a:r>
            <a:br>
              <a:rPr lang="en-US" sz="3200" dirty="0">
                <a:solidFill>
                  <a:prstClr val="black"/>
                </a:solidFill>
                <a:latin typeface="Arial Black"/>
                <a:cs typeface="Arial Black"/>
              </a:rPr>
            </a:br>
            <a:r>
              <a:rPr lang="en-US" sz="3200" dirty="0">
                <a:solidFill>
                  <a:prstClr val="black"/>
                </a:solidFill>
                <a:latin typeface="Arial Black"/>
                <a:cs typeface="Arial Black"/>
              </a:rPr>
              <a:t>Top Symptoms</a:t>
            </a: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2" name="Picture 1" descr="2015_05_22_graphic4_symptoms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443" y="1431675"/>
            <a:ext cx="5113119" cy="4572000"/>
          </a:xfrm>
          <a:prstGeom prst="rect">
            <a:avLst/>
          </a:prstGeom>
        </p:spPr>
      </p:pic>
    </p:spTree>
    <p:extLst>
      <p:ext uri="{BB962C8B-B14F-4D97-AF65-F5344CB8AC3E}">
        <p14:creationId xmlns:p14="http://schemas.microsoft.com/office/powerpoint/2010/main" val="711728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2"/>
          <p:cNvSpPr>
            <a:spLocks noGrp="1"/>
          </p:cNvSpPr>
          <p:nvPr>
            <p:ph idx="1"/>
          </p:nvPr>
        </p:nvSpPr>
        <p:spPr>
          <a:xfrm>
            <a:off x="1676402" y="1524002"/>
            <a:ext cx="8721725" cy="4022725"/>
          </a:xfrm>
        </p:spPr>
        <p:txBody>
          <a:bodyPr>
            <a:noAutofit/>
          </a:bodyPr>
          <a:lstStyle/>
          <a:p>
            <a:pPr algn="ctr" eaLnBrk="1" hangingPunct="1">
              <a:buFont typeface="Wingdings" charset="0"/>
              <a:buNone/>
            </a:pPr>
            <a:endParaRPr lang="en-US" sz="1000" dirty="0">
              <a:solidFill>
                <a:schemeClr val="tx1">
                  <a:lumMod val="85000"/>
                  <a:lumOff val="15000"/>
                </a:schemeClr>
              </a:solidFill>
              <a:latin typeface="Arial" charset="0"/>
            </a:endParaRPr>
          </a:p>
          <a:p>
            <a:pPr eaLnBrk="1" hangingPunct="1"/>
            <a:r>
              <a:rPr lang="en-US" sz="1800" b="1" dirty="0">
                <a:solidFill>
                  <a:schemeClr val="tx1">
                    <a:lumMod val="85000"/>
                    <a:lumOff val="15000"/>
                  </a:schemeClr>
                </a:solidFill>
                <a:latin typeface="Arial" charset="0"/>
              </a:rPr>
              <a:t>Generate and Share Data</a:t>
            </a:r>
          </a:p>
          <a:p>
            <a:pPr lvl="1">
              <a:buFont typeface="Arial"/>
              <a:buChar char="•"/>
            </a:pPr>
            <a:r>
              <a:rPr lang="en-US" sz="1800" dirty="0">
                <a:solidFill>
                  <a:schemeClr val="tx1">
                    <a:lumMod val="85000"/>
                    <a:lumOff val="15000"/>
                  </a:schemeClr>
                </a:solidFill>
                <a:latin typeface="Arial" charset="0"/>
                <a:cs typeface="Arial" charset="0"/>
              </a:rPr>
              <a:t>Use a portal system to access global coherent datasets </a:t>
            </a:r>
          </a:p>
          <a:p>
            <a:pPr lvl="1" eaLnBrk="1" hangingPunct="1">
              <a:buFont typeface="Arial"/>
              <a:buChar char="•"/>
            </a:pPr>
            <a:r>
              <a:rPr lang="en-US" sz="1800" dirty="0">
                <a:solidFill>
                  <a:schemeClr val="tx1">
                    <a:lumMod val="85000"/>
                    <a:lumOff val="15000"/>
                  </a:schemeClr>
                </a:solidFill>
                <a:latin typeface="Arial" charset="0"/>
                <a:cs typeface="Arial" charset="0"/>
              </a:rPr>
              <a:t>Build an inter-operable infrastructure for collation, </a:t>
            </a:r>
            <a:r>
              <a:rPr lang="en-US" sz="1800" dirty="0" err="1">
                <a:solidFill>
                  <a:schemeClr val="tx1">
                    <a:lumMod val="85000"/>
                    <a:lumOff val="15000"/>
                  </a:schemeClr>
                </a:solidFill>
                <a:latin typeface="Arial" charset="0"/>
                <a:cs typeface="Arial" charset="0"/>
              </a:rPr>
              <a:t>curation</a:t>
            </a:r>
            <a:r>
              <a:rPr lang="en-US" sz="1800" dirty="0">
                <a:solidFill>
                  <a:schemeClr val="tx1">
                    <a:lumMod val="85000"/>
                    <a:lumOff val="15000"/>
                  </a:schemeClr>
                </a:solidFill>
                <a:latin typeface="Arial" charset="0"/>
                <a:cs typeface="Arial" charset="0"/>
              </a:rPr>
              <a:t> and hosting of datasets for the R&amp;D community</a:t>
            </a:r>
          </a:p>
          <a:p>
            <a:pPr lvl="1" eaLnBrk="1" hangingPunct="1">
              <a:buFont typeface="Arial"/>
              <a:buChar char="•"/>
            </a:pPr>
            <a:r>
              <a:rPr lang="en-US" sz="1800" dirty="0">
                <a:solidFill>
                  <a:schemeClr val="tx1">
                    <a:lumMod val="85000"/>
                    <a:lumOff val="15000"/>
                  </a:schemeClr>
                </a:solidFill>
                <a:latin typeface="Arial" charset="0"/>
                <a:cs typeface="Arial" charset="0"/>
              </a:rPr>
              <a:t>Common standards and methods for data collection</a:t>
            </a:r>
            <a:endParaRPr lang="en-US" altLang="ja-JP" sz="1800" dirty="0">
              <a:solidFill>
                <a:schemeClr val="tx1">
                  <a:lumMod val="85000"/>
                  <a:lumOff val="15000"/>
                </a:schemeClr>
              </a:solidFill>
              <a:latin typeface="Arial" charset="0"/>
              <a:cs typeface="Arial" charset="0"/>
            </a:endParaRPr>
          </a:p>
          <a:p>
            <a:pPr eaLnBrk="1" hangingPunct="1"/>
            <a:r>
              <a:rPr lang="en-US" sz="1800" b="1" dirty="0">
                <a:solidFill>
                  <a:schemeClr val="tx1">
                    <a:lumMod val="85000"/>
                    <a:lumOff val="15000"/>
                  </a:schemeClr>
                </a:solidFill>
                <a:latin typeface="Arial" charset="0"/>
              </a:rPr>
              <a:t>Generate and Share Tools</a:t>
            </a:r>
          </a:p>
          <a:p>
            <a:pPr lvl="1" eaLnBrk="1" hangingPunct="1">
              <a:buFont typeface="Arial"/>
              <a:buChar char="•"/>
            </a:pPr>
            <a:r>
              <a:rPr lang="en-US" sz="1800" dirty="0">
                <a:solidFill>
                  <a:schemeClr val="tx1">
                    <a:lumMod val="85000"/>
                    <a:lumOff val="15000"/>
                  </a:schemeClr>
                </a:solidFill>
                <a:latin typeface="Arial" charset="0"/>
                <a:cs typeface="Arial" charset="0"/>
              </a:rPr>
              <a:t>Provide a sandbox for next-generation data analytics, processing, and visualization tools through community social networking</a:t>
            </a:r>
          </a:p>
          <a:p>
            <a:pPr eaLnBrk="1" hangingPunct="1"/>
            <a:r>
              <a:rPr lang="en-US" sz="1800" b="1" dirty="0">
                <a:solidFill>
                  <a:schemeClr val="tx1">
                    <a:lumMod val="85000"/>
                    <a:lumOff val="15000"/>
                  </a:schemeClr>
                </a:solidFill>
                <a:latin typeface="Arial" charset="0"/>
              </a:rPr>
              <a:t>Create Insight</a:t>
            </a:r>
          </a:p>
          <a:p>
            <a:pPr lvl="1" eaLnBrk="1" hangingPunct="1">
              <a:buFont typeface="Arial"/>
              <a:buChar char="•"/>
            </a:pPr>
            <a:r>
              <a:rPr lang="en-US" sz="1800" dirty="0">
                <a:solidFill>
                  <a:schemeClr val="tx1">
                    <a:lumMod val="85000"/>
                    <a:lumOff val="15000"/>
                  </a:schemeClr>
                </a:solidFill>
                <a:latin typeface="Arial" charset="0"/>
                <a:cs typeface="Arial" charset="0"/>
              </a:rPr>
              <a:t>Tap Global Expertise (multi-disciplinary &amp; global) – crowd-sourced collaborative solutions</a:t>
            </a:r>
          </a:p>
        </p:txBody>
      </p:sp>
      <p:pic>
        <p:nvPicPr>
          <p:cNvPr id="122882" name="Picture 2" descr="C:\Documents and Settings\mhaas9\Local Settings\Temporary Internet Files\Content.IE5\Z70J28DC\MC91021636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7761" y="313675"/>
            <a:ext cx="2451100" cy="21351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extBox 1"/>
          <p:cNvSpPr txBox="1"/>
          <p:nvPr/>
        </p:nvSpPr>
        <p:spPr>
          <a:xfrm>
            <a:off x="2894652" y="5303142"/>
            <a:ext cx="6402714" cy="830997"/>
          </a:xfrm>
          <a:prstGeom prst="rect">
            <a:avLst/>
          </a:prstGeom>
          <a:noFill/>
        </p:spPr>
        <p:txBody>
          <a:bodyPr wrap="none" rtlCol="0">
            <a:spAutoFit/>
          </a:bodyPr>
          <a:lstStyle/>
          <a:p>
            <a:pPr algn="ctr" defTabSz="457189"/>
            <a:r>
              <a:rPr lang="en-US" sz="2400" b="1" i="1" dirty="0">
                <a:solidFill>
                  <a:prstClr val="black"/>
                </a:solidFill>
                <a:latin typeface="Arial"/>
                <a:cs typeface="Arial"/>
              </a:rPr>
              <a:t>An Open Science Framework</a:t>
            </a:r>
          </a:p>
          <a:p>
            <a:pPr algn="ctr" defTabSz="457189"/>
            <a:r>
              <a:rPr lang="en-US" sz="2400" b="1" i="1" dirty="0">
                <a:solidFill>
                  <a:prstClr val="black"/>
                </a:solidFill>
                <a:latin typeface="Arial"/>
                <a:cs typeface="Arial"/>
              </a:rPr>
              <a:t>to Promote Collaboration and Cooperation</a:t>
            </a:r>
          </a:p>
        </p:txBody>
      </p:sp>
      <p:pic>
        <p:nvPicPr>
          <p:cNvPr id="6" name="Picture 5" descr="OneMind_Logo_Portal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2" y="185707"/>
            <a:ext cx="1589381" cy="1324488"/>
          </a:xfrm>
          <a:prstGeom prst="rect">
            <a:avLst/>
          </a:prstGeom>
        </p:spPr>
      </p:pic>
      <p:sp>
        <p:nvSpPr>
          <p:cNvPr id="8" name="TextBox 7"/>
          <p:cNvSpPr txBox="1"/>
          <p:nvPr/>
        </p:nvSpPr>
        <p:spPr>
          <a:xfrm>
            <a:off x="1632744" y="672631"/>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Portal Goals</a:t>
            </a:r>
          </a:p>
        </p:txBody>
      </p:sp>
      <p:sp>
        <p:nvSpPr>
          <p:cNvPr id="9" name="object 15"/>
          <p:cNvSpPr/>
          <p:nvPr/>
        </p:nvSpPr>
        <p:spPr>
          <a:xfrm>
            <a:off x="8745541" y="6180137"/>
            <a:ext cx="901699" cy="541336"/>
          </a:xfrm>
          <a:prstGeom prst="rect">
            <a:avLst/>
          </a:prstGeom>
          <a:blipFill>
            <a:blip r:embed="rId4" cstate="print"/>
            <a:stretch>
              <a:fillRect/>
            </a:stretch>
          </a:blipFill>
        </p:spPr>
        <p:txBody>
          <a:bodyPr wrap="square" lIns="0" tIns="0" rIns="0" bIns="0" rtlCol="0">
            <a:noAutofit/>
          </a:bodyPr>
          <a:lstStyle/>
          <a:p>
            <a:pPr defTabSz="457189"/>
            <a:endParaRPr>
              <a:solidFill>
                <a:prstClr val="black"/>
              </a:solidFill>
            </a:endParaRPr>
          </a:p>
        </p:txBody>
      </p:sp>
      <p:sp>
        <p:nvSpPr>
          <p:cNvPr id="10"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22</a:t>
            </a:r>
            <a:r>
              <a:rPr baseline="2275" dirty="0">
                <a:solidFill>
                  <a:srgbClr val="7F7E7E"/>
                </a:solidFill>
                <a:cs typeface="Calibri"/>
              </a:rPr>
              <a:t>    </a:t>
            </a:r>
            <a:endParaRPr sz="1200" dirty="0">
              <a:solidFill>
                <a:prstClr val="black"/>
              </a:solidFill>
              <a:cs typeface="Calibri"/>
            </a:endParaRPr>
          </a:p>
        </p:txBody>
      </p:sp>
      <p:sp>
        <p:nvSpPr>
          <p:cNvPr id="11"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Tree>
    <p:extLst>
      <p:ext uri="{BB962C8B-B14F-4D97-AF65-F5344CB8AC3E}">
        <p14:creationId xmlns:p14="http://schemas.microsoft.com/office/powerpoint/2010/main" val="6370500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Elbow Connector 26"/>
          <p:cNvCxnSpPr>
            <a:stCxn id="29" idx="0"/>
            <a:endCxn id="10" idx="3"/>
          </p:cNvCxnSpPr>
          <p:nvPr/>
        </p:nvCxnSpPr>
        <p:spPr>
          <a:xfrm rot="16200000" flipV="1">
            <a:off x="6457188" y="2077212"/>
            <a:ext cx="914400" cy="1484376"/>
          </a:xfrm>
          <a:prstGeom prst="bentConnector2">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7391400" y="3276600"/>
            <a:ext cx="530352" cy="4572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sp>
        <p:nvSpPr>
          <p:cNvPr id="3" name="Rectangle 2"/>
          <p:cNvSpPr/>
          <p:nvPr/>
        </p:nvSpPr>
        <p:spPr>
          <a:xfrm>
            <a:off x="3352800" y="3124200"/>
            <a:ext cx="5334000" cy="762000"/>
          </a:xfrm>
          <a:prstGeom prst="rect">
            <a:avLst/>
          </a:prstGeom>
          <a:solidFill>
            <a:schemeClr val="accent1">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2200" b="1" dirty="0">
                <a:solidFill>
                  <a:srgbClr val="000000"/>
                </a:solidFill>
                <a:latin typeface="Arial"/>
                <a:cs typeface="Arial"/>
              </a:rPr>
              <a:t>Digital Marketplace</a:t>
            </a:r>
          </a:p>
        </p:txBody>
      </p:sp>
      <p:sp>
        <p:nvSpPr>
          <p:cNvPr id="4" name="Folded Corner 3"/>
          <p:cNvSpPr/>
          <p:nvPr/>
        </p:nvSpPr>
        <p:spPr>
          <a:xfrm>
            <a:off x="1828800" y="4953000"/>
            <a:ext cx="1295400" cy="1143000"/>
          </a:xfrm>
          <a:prstGeom prst="foldedCorner">
            <a:avLst/>
          </a:prstGeom>
          <a:solidFill>
            <a:schemeClr val="bg2"/>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600" b="1" dirty="0">
                <a:solidFill>
                  <a:prstClr val="black"/>
                </a:solidFill>
                <a:latin typeface="Arial"/>
                <a:cs typeface="Arial"/>
              </a:rPr>
              <a:t>Data</a:t>
            </a:r>
          </a:p>
          <a:p>
            <a:pPr algn="ctr" defTabSz="457189"/>
            <a:r>
              <a:rPr lang="en-US" sz="1600" b="1" dirty="0">
                <a:solidFill>
                  <a:prstClr val="black"/>
                </a:solidFill>
                <a:latin typeface="Arial"/>
                <a:cs typeface="Arial"/>
              </a:rPr>
              <a:t>Standards</a:t>
            </a:r>
          </a:p>
        </p:txBody>
      </p:sp>
      <p:grpSp>
        <p:nvGrpSpPr>
          <p:cNvPr id="9" name="Group 8"/>
          <p:cNvGrpSpPr/>
          <p:nvPr/>
        </p:nvGrpSpPr>
        <p:grpSpPr>
          <a:xfrm>
            <a:off x="3733800" y="4800600"/>
            <a:ext cx="2438400" cy="1447800"/>
            <a:chOff x="3505200" y="3886200"/>
            <a:chExt cx="2438400" cy="1447800"/>
          </a:xfrm>
        </p:grpSpPr>
        <p:pic>
          <p:nvPicPr>
            <p:cNvPr id="6" name="Picture 5"/>
            <p:cNvPicPr>
              <a:picLocks noChangeAspect="1"/>
            </p:cNvPicPr>
            <p:nvPr/>
          </p:nvPicPr>
          <p:blipFill rotWithShape="1">
            <a:blip r:embed="rId2"/>
            <a:srcRect l="1326" t="4373" r="78166" b="80882"/>
            <a:stretch/>
          </p:blipFill>
          <p:spPr>
            <a:xfrm>
              <a:off x="4095299" y="4572000"/>
              <a:ext cx="1258202" cy="505605"/>
            </a:xfrm>
            <a:prstGeom prst="rect">
              <a:avLst/>
            </a:prstGeom>
          </p:spPr>
        </p:pic>
        <p:sp>
          <p:nvSpPr>
            <p:cNvPr id="8" name="Frame 7"/>
            <p:cNvSpPr/>
            <p:nvPr/>
          </p:nvSpPr>
          <p:spPr>
            <a:xfrm>
              <a:off x="3505200" y="3886200"/>
              <a:ext cx="2438400" cy="1447800"/>
            </a:xfrm>
            <a:prstGeom prst="frame">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defTabSz="457189"/>
              <a:r>
                <a:rPr lang="en-US" sz="1600" b="1" dirty="0">
                  <a:solidFill>
                    <a:prstClr val="black"/>
                  </a:solidFill>
                  <a:latin typeface="Arial"/>
                  <a:cs typeface="Arial"/>
                </a:rPr>
                <a:t>Data Acquisition</a:t>
              </a:r>
            </a:p>
          </p:txBody>
        </p:sp>
      </p:grpSp>
      <p:sp>
        <p:nvSpPr>
          <p:cNvPr id="10" name="Rectangle 9"/>
          <p:cNvSpPr/>
          <p:nvPr/>
        </p:nvSpPr>
        <p:spPr>
          <a:xfrm>
            <a:off x="3352800" y="1981200"/>
            <a:ext cx="2819400" cy="762000"/>
          </a:xfrm>
          <a:prstGeom prst="rect">
            <a:avLst/>
          </a:prstGeom>
          <a:solidFill>
            <a:schemeClr val="tx2">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2000" b="1" dirty="0">
                <a:solidFill>
                  <a:srgbClr val="000000"/>
                </a:solidFill>
                <a:latin typeface="Arial"/>
                <a:cs typeface="Arial"/>
              </a:rPr>
              <a:t>Integrated Analytics</a:t>
            </a:r>
          </a:p>
        </p:txBody>
      </p:sp>
      <p:cxnSp>
        <p:nvCxnSpPr>
          <p:cNvPr id="12" name="Straight Arrow Connector 11"/>
          <p:cNvCxnSpPr>
            <a:stCxn id="4" idx="3"/>
            <a:endCxn id="8" idx="1"/>
          </p:cNvCxnSpPr>
          <p:nvPr/>
        </p:nvCxnSpPr>
        <p:spPr>
          <a:xfrm>
            <a:off x="3124200" y="5524501"/>
            <a:ext cx="609600" cy="1588"/>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3" name="Donut 12"/>
          <p:cNvSpPr/>
          <p:nvPr/>
        </p:nvSpPr>
        <p:spPr>
          <a:xfrm>
            <a:off x="4800600" y="4343400"/>
            <a:ext cx="304800" cy="304800"/>
          </a:xfrm>
          <a:prstGeom prst="donut">
            <a:avLst/>
          </a:prstGeom>
          <a:solidFill>
            <a:schemeClr val="accent3">
              <a:lumMod val="60000"/>
              <a:lumOff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black"/>
              </a:solidFill>
            </a:endParaRPr>
          </a:p>
        </p:txBody>
      </p:sp>
      <p:cxnSp>
        <p:nvCxnSpPr>
          <p:cNvPr id="15" name="Straight Arrow Connector 14"/>
          <p:cNvCxnSpPr>
            <a:stCxn id="8" idx="0"/>
          </p:cNvCxnSpPr>
          <p:nvPr/>
        </p:nvCxnSpPr>
        <p:spPr>
          <a:xfrm flipV="1">
            <a:off x="4953000" y="3886200"/>
            <a:ext cx="0" cy="9144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28358" y="4262737"/>
            <a:ext cx="1002647" cy="461665"/>
          </a:xfrm>
          <a:prstGeom prst="rect">
            <a:avLst/>
          </a:prstGeom>
          <a:solidFill>
            <a:schemeClr val="bg2"/>
          </a:solidFill>
        </p:spPr>
        <p:txBody>
          <a:bodyPr wrap="none" rtlCol="0">
            <a:spAutoFit/>
          </a:bodyPr>
          <a:lstStyle/>
          <a:p>
            <a:pPr algn="ctr" defTabSz="457189"/>
            <a:r>
              <a:rPr lang="en-US" sz="1200" b="1" dirty="0">
                <a:solidFill>
                  <a:prstClr val="black"/>
                </a:solidFill>
                <a:latin typeface="Arial"/>
                <a:cs typeface="Arial"/>
              </a:rPr>
              <a:t>Data ETL &amp;</a:t>
            </a:r>
          </a:p>
          <a:p>
            <a:pPr algn="ctr" defTabSz="457189"/>
            <a:r>
              <a:rPr lang="en-US" sz="1200" b="1" dirty="0">
                <a:solidFill>
                  <a:prstClr val="black"/>
                </a:solidFill>
                <a:latin typeface="Arial"/>
                <a:cs typeface="Arial"/>
              </a:rPr>
              <a:t>Curation</a:t>
            </a:r>
          </a:p>
        </p:txBody>
      </p:sp>
      <p:cxnSp>
        <p:nvCxnSpPr>
          <p:cNvPr id="18" name="Straight Arrow Connector 17"/>
          <p:cNvCxnSpPr>
            <a:stCxn id="16" idx="3"/>
            <a:endCxn id="13" idx="2"/>
          </p:cNvCxnSpPr>
          <p:nvPr/>
        </p:nvCxnSpPr>
        <p:spPr>
          <a:xfrm>
            <a:off x="3431005" y="4493570"/>
            <a:ext cx="1369595" cy="2230"/>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953000" y="2743200"/>
            <a:ext cx="0" cy="3810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463578" y="2133602"/>
            <a:ext cx="1002647" cy="461665"/>
          </a:xfrm>
          <a:prstGeom prst="rect">
            <a:avLst/>
          </a:prstGeom>
          <a:solidFill>
            <a:schemeClr val="bg2"/>
          </a:solidFill>
        </p:spPr>
        <p:txBody>
          <a:bodyPr wrap="none" rtlCol="0">
            <a:spAutoFit/>
          </a:bodyPr>
          <a:lstStyle/>
          <a:p>
            <a:pPr algn="ctr" defTabSz="457189"/>
            <a:r>
              <a:rPr lang="en-US" sz="1200" b="1" dirty="0">
                <a:solidFill>
                  <a:prstClr val="black"/>
                </a:solidFill>
                <a:latin typeface="Arial"/>
                <a:cs typeface="Arial"/>
              </a:rPr>
              <a:t>Data ETL &amp;</a:t>
            </a:r>
          </a:p>
          <a:p>
            <a:pPr algn="ctr" defTabSz="457189"/>
            <a:r>
              <a:rPr lang="en-US" sz="1200" b="1" dirty="0">
                <a:solidFill>
                  <a:prstClr val="black"/>
                </a:solidFill>
                <a:latin typeface="Arial"/>
                <a:cs typeface="Arial"/>
              </a:rPr>
              <a:t>Curation</a:t>
            </a:r>
          </a:p>
        </p:txBody>
      </p:sp>
      <p:pic>
        <p:nvPicPr>
          <p:cNvPr id="34" name="Picture 33"/>
          <p:cNvPicPr>
            <a:picLocks noChangeAspect="1"/>
          </p:cNvPicPr>
          <p:nvPr/>
        </p:nvPicPr>
        <p:blipFill>
          <a:blip r:embed="rId3"/>
          <a:stretch>
            <a:fillRect/>
          </a:stretch>
        </p:blipFill>
        <p:spPr>
          <a:xfrm>
            <a:off x="7010401" y="4724401"/>
            <a:ext cx="1384300" cy="1612900"/>
          </a:xfrm>
          <a:prstGeom prst="rect">
            <a:avLst/>
          </a:prstGeom>
        </p:spPr>
      </p:pic>
      <p:cxnSp>
        <p:nvCxnSpPr>
          <p:cNvPr id="35" name="Straight Arrow Connector 34"/>
          <p:cNvCxnSpPr/>
          <p:nvPr/>
        </p:nvCxnSpPr>
        <p:spPr>
          <a:xfrm flipV="1">
            <a:off x="7696200" y="4114800"/>
            <a:ext cx="0" cy="685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360039" y="4916271"/>
            <a:ext cx="1454244" cy="646331"/>
          </a:xfrm>
          <a:prstGeom prst="rect">
            <a:avLst/>
          </a:prstGeom>
          <a:noFill/>
          <a:effectLst/>
        </p:spPr>
        <p:txBody>
          <a:bodyPr wrap="none" rtlCol="0">
            <a:spAutoFit/>
          </a:bodyPr>
          <a:lstStyle/>
          <a:p>
            <a:pPr algn="ctr" defTabSz="457189"/>
            <a:r>
              <a:rPr lang="en-US" b="1" dirty="0">
                <a:solidFill>
                  <a:prstClr val="black"/>
                </a:solidFill>
                <a:effectLst>
                  <a:outerShdw blurRad="50800" dist="38100" dir="2700000" algn="tl" rotWithShape="0">
                    <a:prstClr val="black">
                      <a:alpha val="40000"/>
                    </a:prstClr>
                  </a:outerShdw>
                </a:effectLst>
                <a:latin typeface="Arial"/>
                <a:cs typeface="Arial"/>
              </a:rPr>
              <a:t>Research</a:t>
            </a:r>
          </a:p>
          <a:p>
            <a:pPr algn="ctr" defTabSz="457189"/>
            <a:r>
              <a:rPr lang="en-US" b="1" dirty="0">
                <a:solidFill>
                  <a:prstClr val="black"/>
                </a:solidFill>
                <a:effectLst>
                  <a:outerShdw blurRad="50800" dist="38100" dir="2700000" algn="tl" rotWithShape="0">
                    <a:prstClr val="black">
                      <a:alpha val="40000"/>
                    </a:prstClr>
                  </a:outerShdw>
                </a:effectLst>
                <a:latin typeface="Arial"/>
                <a:cs typeface="Arial"/>
              </a:rPr>
              <a:t>Community</a:t>
            </a:r>
          </a:p>
        </p:txBody>
      </p:sp>
      <p:sp>
        <p:nvSpPr>
          <p:cNvPr id="38" name="Rectangle 37"/>
          <p:cNvSpPr/>
          <p:nvPr/>
        </p:nvSpPr>
        <p:spPr>
          <a:xfrm>
            <a:off x="8915400" y="1981200"/>
            <a:ext cx="914400" cy="1905000"/>
          </a:xfrm>
          <a:prstGeom prst="rect">
            <a:avLst/>
          </a:prstGeom>
          <a:solidFill>
            <a:schemeClr val="tx2">
              <a:lumMod val="20000"/>
              <a:lumOff val="8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defTabSz="457189"/>
            <a:r>
              <a:rPr lang="en-US" sz="2200" b="1" dirty="0">
                <a:solidFill>
                  <a:srgbClr val="000000"/>
                </a:solidFill>
                <a:latin typeface="Arial"/>
                <a:cs typeface="Arial"/>
              </a:rPr>
              <a:t>Social Networking</a:t>
            </a:r>
          </a:p>
        </p:txBody>
      </p:sp>
      <p:sp>
        <p:nvSpPr>
          <p:cNvPr id="39" name="Rectangle 38"/>
          <p:cNvSpPr/>
          <p:nvPr/>
        </p:nvSpPr>
        <p:spPr>
          <a:xfrm>
            <a:off x="2057400" y="1395116"/>
            <a:ext cx="7924800" cy="2743200"/>
          </a:xfrm>
          <a:prstGeom prst="rect">
            <a:avLst/>
          </a:prstGeom>
          <a:noFill/>
          <a:ln w="28575" cmpd="sng">
            <a:solidFill>
              <a:schemeClr val="tx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sp>
        <p:nvSpPr>
          <p:cNvPr id="26" name="Rectangle 25"/>
          <p:cNvSpPr/>
          <p:nvPr/>
        </p:nvSpPr>
        <p:spPr>
          <a:xfrm>
            <a:off x="2209800" y="1981200"/>
            <a:ext cx="914400" cy="1905000"/>
          </a:xfrm>
          <a:prstGeom prst="rect">
            <a:avLst/>
          </a:prstGeom>
          <a:solidFill>
            <a:schemeClr val="accent4">
              <a:lumMod val="60000"/>
              <a:lumOff val="4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189"/>
            <a:r>
              <a:rPr lang="en-US" sz="2000" b="1" dirty="0">
                <a:solidFill>
                  <a:srgbClr val="000000"/>
                </a:solidFill>
                <a:latin typeface="Arial"/>
                <a:cs typeface="Arial"/>
              </a:rPr>
              <a:t>Project Based Collaboration</a:t>
            </a:r>
            <a:r>
              <a:rPr lang="en-US" sz="2000" b="1" baseline="30000" dirty="0">
                <a:solidFill>
                  <a:srgbClr val="000000"/>
                </a:solidFill>
                <a:latin typeface="Arial"/>
                <a:cs typeface="Arial"/>
              </a:rPr>
              <a:t>*</a:t>
            </a:r>
          </a:p>
        </p:txBody>
      </p:sp>
      <p:sp>
        <p:nvSpPr>
          <p:cNvPr id="5" name="TextBox 4"/>
          <p:cNvSpPr txBox="1"/>
          <p:nvPr/>
        </p:nvSpPr>
        <p:spPr>
          <a:xfrm>
            <a:off x="2209801" y="1524000"/>
            <a:ext cx="7697364" cy="369332"/>
          </a:xfrm>
          <a:prstGeom prst="rect">
            <a:avLst/>
          </a:prstGeom>
          <a:noFill/>
          <a:ln>
            <a:noFill/>
          </a:ln>
        </p:spPr>
        <p:txBody>
          <a:bodyPr wrap="none" rtlCol="0">
            <a:spAutoFit/>
          </a:bodyPr>
          <a:lstStyle/>
          <a:p>
            <a:pPr defTabSz="457189"/>
            <a:r>
              <a:rPr lang="en-US" b="1" i="1" dirty="0">
                <a:solidFill>
                  <a:prstClr val="black"/>
                </a:solidFill>
                <a:latin typeface="Arial"/>
                <a:cs typeface="Arial"/>
              </a:rPr>
              <a:t>Collaboration Space </a:t>
            </a:r>
            <a:r>
              <a:rPr lang="en-US" b="1" i="1" dirty="0">
                <a:solidFill>
                  <a:srgbClr val="8C1E14">
                    <a:lumMod val="75000"/>
                  </a:srgbClr>
                </a:solidFill>
                <a:latin typeface="Arial"/>
                <a:cs typeface="Arial"/>
              </a:rPr>
              <a:t>(Data + Analytics + People + Scientific Projects)</a:t>
            </a:r>
          </a:p>
        </p:txBody>
      </p:sp>
      <p:sp>
        <p:nvSpPr>
          <p:cNvPr id="30" name="TextBox 29"/>
          <p:cNvSpPr txBox="1"/>
          <p:nvPr/>
        </p:nvSpPr>
        <p:spPr>
          <a:xfrm>
            <a:off x="1632744" y="313675"/>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Portal Elements</a:t>
            </a:r>
          </a:p>
        </p:txBody>
      </p:sp>
      <p:sp>
        <p:nvSpPr>
          <p:cNvPr id="31" name="object 15"/>
          <p:cNvSpPr/>
          <p:nvPr/>
        </p:nvSpPr>
        <p:spPr>
          <a:xfrm>
            <a:off x="8745541" y="6180137"/>
            <a:ext cx="901699" cy="541336"/>
          </a:xfrm>
          <a:prstGeom prst="rect">
            <a:avLst/>
          </a:prstGeom>
          <a:blipFill>
            <a:blip r:embed="rId4" cstate="print"/>
            <a:stretch>
              <a:fillRect/>
            </a:stretch>
          </a:blipFill>
        </p:spPr>
        <p:txBody>
          <a:bodyPr wrap="square" lIns="0" tIns="0" rIns="0" bIns="0" rtlCol="0">
            <a:noAutofit/>
          </a:bodyPr>
          <a:lstStyle/>
          <a:p>
            <a:pPr defTabSz="457189"/>
            <a:endParaRPr>
              <a:solidFill>
                <a:prstClr val="black"/>
              </a:solidFill>
            </a:endParaRPr>
          </a:p>
        </p:txBody>
      </p:sp>
      <p:sp>
        <p:nvSpPr>
          <p:cNvPr id="32"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23</a:t>
            </a:r>
            <a:r>
              <a:rPr baseline="2275" dirty="0">
                <a:solidFill>
                  <a:srgbClr val="7F7E7E"/>
                </a:solidFill>
                <a:cs typeface="Calibri"/>
              </a:rPr>
              <a:t>    </a:t>
            </a:r>
            <a:endParaRPr sz="1200" dirty="0">
              <a:solidFill>
                <a:prstClr val="black"/>
              </a:solidFill>
              <a:cs typeface="Calibri"/>
            </a:endParaRPr>
          </a:p>
        </p:txBody>
      </p:sp>
      <p:sp>
        <p:nvSpPr>
          <p:cNvPr id="36"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Tree>
    <p:extLst>
      <p:ext uri="{BB962C8B-B14F-4D97-AF65-F5344CB8AC3E}">
        <p14:creationId xmlns:p14="http://schemas.microsoft.com/office/powerpoint/2010/main" val="950184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8"/>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10" name="object 15"/>
          <p:cNvSpPr/>
          <p:nvPr/>
        </p:nvSpPr>
        <p:spPr>
          <a:xfrm>
            <a:off x="8745541"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13"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24</a:t>
            </a:r>
            <a:r>
              <a:rPr baseline="2275" dirty="0">
                <a:solidFill>
                  <a:srgbClr val="7F7E7E"/>
                </a:solidFill>
                <a:cs typeface="Calibri"/>
              </a:rPr>
              <a:t>    </a:t>
            </a:r>
            <a:endParaRPr sz="1200" dirty="0">
              <a:solidFill>
                <a:prstClr val="black"/>
              </a:solidFill>
              <a:cs typeface="Calibri"/>
            </a:endParaRPr>
          </a:p>
        </p:txBody>
      </p:sp>
      <p:pic>
        <p:nvPicPr>
          <p:cNvPr id="14" name="Picture 13" descr="Chris Borland Retires-Huff Post_3.16.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0" y="215538"/>
            <a:ext cx="5789933" cy="2224031"/>
          </a:xfrm>
          <a:prstGeom prst="rect">
            <a:avLst/>
          </a:prstGeom>
          <a:ln w="3175" cmpd="sng">
            <a:solidFill>
              <a:srgbClr val="000000"/>
            </a:solidFill>
          </a:ln>
        </p:spPr>
      </p:pic>
      <p:pic>
        <p:nvPicPr>
          <p:cNvPr id="2" name="Picture 1" descr="49ers Borland Retires at 24-FOX Sport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556" y="521503"/>
            <a:ext cx="4164393" cy="3700208"/>
          </a:xfrm>
          <a:prstGeom prst="rect">
            <a:avLst/>
          </a:prstGeom>
          <a:ln w="3175" cmpd="sng">
            <a:solidFill>
              <a:srgbClr val="000000"/>
            </a:solidFill>
          </a:ln>
        </p:spPr>
      </p:pic>
      <p:pic>
        <p:nvPicPr>
          <p:cNvPr id="15" name="Picture 14" descr="Chris Borland Retiring-USA Today_3.17.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1" y="2579268"/>
            <a:ext cx="6348987" cy="2665832"/>
          </a:xfrm>
          <a:prstGeom prst="rect">
            <a:avLst/>
          </a:prstGeom>
          <a:ln w="3175" cmpd="sng">
            <a:solidFill>
              <a:srgbClr val="000000"/>
            </a:solidFill>
          </a:ln>
        </p:spPr>
      </p:pic>
      <p:pic>
        <p:nvPicPr>
          <p:cNvPr id="16" name="Picture 15" descr="SFs Borland Quits-ESPN_3.17.1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7902" y="3082492"/>
            <a:ext cx="4368799" cy="2788744"/>
          </a:xfrm>
          <a:prstGeom prst="rect">
            <a:avLst/>
          </a:prstGeom>
          <a:ln w="3175" cmpd="sng">
            <a:solidFill>
              <a:srgbClr val="000000"/>
            </a:solidFill>
          </a:ln>
        </p:spPr>
      </p:pic>
      <p:pic>
        <p:nvPicPr>
          <p:cNvPr id="11" name="Picture 10" descr="Chris Borland Retirement-Yahoo Sports_3.16.1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749" y="3396108"/>
            <a:ext cx="4312787" cy="2944368"/>
          </a:xfrm>
          <a:prstGeom prst="rect">
            <a:avLst/>
          </a:prstGeom>
          <a:ln w="3175" cmpd="sng">
            <a:solidFill>
              <a:srgbClr val="000000"/>
            </a:solidFill>
          </a:ln>
        </p:spPr>
      </p:pic>
    </p:spTree>
    <p:extLst>
      <p:ext uri="{BB962C8B-B14F-4D97-AF65-F5344CB8AC3E}">
        <p14:creationId xmlns:p14="http://schemas.microsoft.com/office/powerpoint/2010/main" val="2846218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p:nvPr/>
        </p:nvSpPr>
        <p:spPr>
          <a:xfrm>
            <a:off x="8745541"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5" name="Footer Placeholder 3"/>
          <p:cNvSpPr txBox="1">
            <a:spLocks/>
          </p:cNvSpPr>
          <p:nvPr/>
        </p:nvSpPr>
        <p:spPr bwMode="auto">
          <a:xfrm>
            <a:off x="4648200" y="6403978"/>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6"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25</a:t>
            </a:r>
            <a:r>
              <a:rPr baseline="2275" dirty="0">
                <a:solidFill>
                  <a:srgbClr val="7F7E7E"/>
                </a:solidFill>
                <a:cs typeface="Calibri"/>
              </a:rPr>
              <a:t>    </a:t>
            </a:r>
            <a:endParaRPr sz="1200" dirty="0">
              <a:solidFill>
                <a:prstClr val="black"/>
              </a:solidFill>
              <a:cs typeface="Calibri"/>
            </a:endParaRPr>
          </a:p>
        </p:txBody>
      </p:sp>
      <p:sp>
        <p:nvSpPr>
          <p:cNvPr id="7" name="TextBox 6"/>
          <p:cNvSpPr txBox="1"/>
          <p:nvPr/>
        </p:nvSpPr>
        <p:spPr>
          <a:xfrm>
            <a:off x="1883151" y="1270000"/>
            <a:ext cx="8676107" cy="4108817"/>
          </a:xfrm>
          <a:prstGeom prst="rect">
            <a:avLst/>
          </a:prstGeom>
          <a:noFill/>
        </p:spPr>
        <p:txBody>
          <a:bodyPr wrap="square" rtlCol="0">
            <a:spAutoFit/>
          </a:bodyPr>
          <a:lstStyle/>
          <a:p>
            <a:pPr defTabSz="457189"/>
            <a:r>
              <a:rPr lang="en-US" b="1" dirty="0">
                <a:solidFill>
                  <a:prstClr val="black"/>
                </a:solidFill>
                <a:latin typeface="Arial"/>
                <a:cs typeface="Arial"/>
              </a:rPr>
              <a:t>Hometown: </a:t>
            </a:r>
            <a:r>
              <a:rPr lang="en-US" dirty="0">
                <a:solidFill>
                  <a:prstClr val="black"/>
                </a:solidFill>
                <a:latin typeface="Arial"/>
                <a:cs typeface="Arial"/>
              </a:rPr>
              <a:t>Kettering, Ohio</a:t>
            </a:r>
          </a:p>
          <a:p>
            <a:pPr defTabSz="457189">
              <a:lnSpc>
                <a:spcPct val="130000"/>
              </a:lnSpc>
            </a:pPr>
            <a:r>
              <a:rPr lang="en-US" b="1" dirty="0">
                <a:solidFill>
                  <a:prstClr val="black"/>
                </a:solidFill>
                <a:latin typeface="Arial"/>
                <a:cs typeface="Arial"/>
              </a:rPr>
              <a:t>Age: </a:t>
            </a:r>
            <a:r>
              <a:rPr lang="en-US" dirty="0">
                <a:solidFill>
                  <a:prstClr val="black"/>
                </a:solidFill>
                <a:latin typeface="Arial"/>
                <a:cs typeface="Arial"/>
              </a:rPr>
              <a:t>24</a:t>
            </a:r>
          </a:p>
          <a:p>
            <a:pPr defTabSz="457189">
              <a:lnSpc>
                <a:spcPct val="130000"/>
              </a:lnSpc>
            </a:pPr>
            <a:r>
              <a:rPr lang="en-US" b="1" dirty="0">
                <a:solidFill>
                  <a:prstClr val="black"/>
                </a:solidFill>
                <a:latin typeface="Arial"/>
                <a:cs typeface="Arial"/>
              </a:rPr>
              <a:t>High School: </a:t>
            </a:r>
            <a:r>
              <a:rPr lang="en-US" dirty="0">
                <a:solidFill>
                  <a:prstClr val="black"/>
                </a:solidFill>
                <a:latin typeface="Arial"/>
                <a:cs typeface="Arial"/>
              </a:rPr>
              <a:t>Kettering Alter</a:t>
            </a:r>
          </a:p>
          <a:p>
            <a:pPr defTabSz="457189">
              <a:lnSpc>
                <a:spcPct val="130000"/>
              </a:lnSpc>
            </a:pPr>
            <a:r>
              <a:rPr lang="en-US" b="1" dirty="0">
                <a:solidFill>
                  <a:prstClr val="black"/>
                </a:solidFill>
                <a:latin typeface="Arial"/>
                <a:cs typeface="Arial"/>
              </a:rPr>
              <a:t>College: </a:t>
            </a:r>
            <a:r>
              <a:rPr lang="en-US" dirty="0">
                <a:solidFill>
                  <a:prstClr val="black"/>
                </a:solidFill>
                <a:latin typeface="Arial"/>
                <a:cs typeface="Arial"/>
              </a:rPr>
              <a:t>University of Wisconsin</a:t>
            </a:r>
          </a:p>
          <a:p>
            <a:pPr defTabSz="457189"/>
            <a:r>
              <a:rPr lang="en-US" dirty="0">
                <a:solidFill>
                  <a:prstClr val="black"/>
                </a:solidFill>
                <a:latin typeface="Arial"/>
                <a:cs typeface="Arial"/>
              </a:rPr>
              <a:t>	First-team All-America Team – FWAA (2013)</a:t>
            </a:r>
          </a:p>
          <a:p>
            <a:pPr defTabSz="457189"/>
            <a:r>
              <a:rPr lang="en-US" dirty="0">
                <a:solidFill>
                  <a:prstClr val="black"/>
                </a:solidFill>
                <a:latin typeface="Arial"/>
                <a:cs typeface="Arial"/>
              </a:rPr>
              <a:t>	First-team All-Big Ten (2011, 2012, 2013)</a:t>
            </a:r>
          </a:p>
          <a:p>
            <a:pPr defTabSz="457189"/>
            <a:r>
              <a:rPr lang="en-US" dirty="0">
                <a:solidFill>
                  <a:prstClr val="black"/>
                </a:solidFill>
                <a:latin typeface="Arial"/>
                <a:cs typeface="Arial"/>
              </a:rPr>
              <a:t>	Big Ten Defensive Player of the Year (2013)</a:t>
            </a:r>
          </a:p>
          <a:p>
            <a:pPr defTabSz="457189"/>
            <a:r>
              <a:rPr lang="en-US" dirty="0">
                <a:solidFill>
                  <a:prstClr val="black"/>
                </a:solidFill>
                <a:latin typeface="Arial"/>
                <a:cs typeface="Arial"/>
              </a:rPr>
              <a:t>	Big Ten Linebacker of the Year (2013)</a:t>
            </a:r>
          </a:p>
          <a:p>
            <a:pPr defTabSz="457189">
              <a:lnSpc>
                <a:spcPct val="130000"/>
              </a:lnSpc>
            </a:pPr>
            <a:r>
              <a:rPr lang="en-US" b="1" dirty="0">
                <a:solidFill>
                  <a:prstClr val="black"/>
                </a:solidFill>
                <a:latin typeface="Arial"/>
                <a:cs typeface="Arial"/>
              </a:rPr>
              <a:t>NFL Draft: </a:t>
            </a:r>
            <a:r>
              <a:rPr lang="en-US" dirty="0">
                <a:solidFill>
                  <a:prstClr val="black"/>
                </a:solidFill>
                <a:latin typeface="Arial"/>
                <a:cs typeface="Arial"/>
              </a:rPr>
              <a:t>2014 / 3</a:t>
            </a:r>
            <a:r>
              <a:rPr lang="en-US" baseline="30000" dirty="0">
                <a:solidFill>
                  <a:prstClr val="black"/>
                </a:solidFill>
                <a:latin typeface="Arial"/>
                <a:cs typeface="Arial"/>
              </a:rPr>
              <a:t>rd</a:t>
            </a:r>
            <a:r>
              <a:rPr lang="en-US" dirty="0">
                <a:solidFill>
                  <a:prstClr val="black"/>
                </a:solidFill>
                <a:latin typeface="Arial"/>
                <a:cs typeface="Arial"/>
              </a:rPr>
              <a:t> Round / 77</a:t>
            </a:r>
            <a:r>
              <a:rPr lang="en-US" baseline="30000" dirty="0">
                <a:solidFill>
                  <a:prstClr val="black"/>
                </a:solidFill>
                <a:latin typeface="Arial"/>
                <a:cs typeface="Arial"/>
              </a:rPr>
              <a:t>th</a:t>
            </a:r>
            <a:r>
              <a:rPr lang="en-US" dirty="0">
                <a:solidFill>
                  <a:prstClr val="black"/>
                </a:solidFill>
                <a:latin typeface="Arial"/>
                <a:cs typeface="Arial"/>
              </a:rPr>
              <a:t> Overall Pick</a:t>
            </a:r>
          </a:p>
          <a:p>
            <a:pPr defTabSz="457189">
              <a:lnSpc>
                <a:spcPct val="130000"/>
              </a:lnSpc>
            </a:pPr>
            <a:r>
              <a:rPr lang="en-US" b="1" dirty="0">
                <a:solidFill>
                  <a:prstClr val="black"/>
                </a:solidFill>
                <a:latin typeface="Arial"/>
                <a:cs typeface="Arial"/>
              </a:rPr>
              <a:t>NFL Career: </a:t>
            </a:r>
            <a:r>
              <a:rPr lang="en-US" dirty="0">
                <a:solidFill>
                  <a:prstClr val="black"/>
                </a:solidFill>
                <a:latin typeface="Arial"/>
                <a:cs typeface="Arial"/>
              </a:rPr>
              <a:t>San Francisco 49ers (2014)</a:t>
            </a:r>
          </a:p>
          <a:p>
            <a:pPr defTabSz="457189"/>
            <a:r>
              <a:rPr lang="en-US" dirty="0">
                <a:solidFill>
                  <a:prstClr val="black"/>
                </a:solidFill>
                <a:latin typeface="Arial"/>
                <a:cs typeface="Arial"/>
              </a:rPr>
              <a:t>	NFC Defensive Player of the Week (Week 11, 2014)</a:t>
            </a:r>
          </a:p>
          <a:p>
            <a:pPr defTabSz="457189"/>
            <a:r>
              <a:rPr lang="en-US" dirty="0">
                <a:solidFill>
                  <a:prstClr val="black"/>
                </a:solidFill>
                <a:latin typeface="Arial"/>
                <a:cs typeface="Arial"/>
              </a:rPr>
              <a:t>	Defensive Rookie of the Month (Nov. 2014)</a:t>
            </a:r>
          </a:p>
          <a:p>
            <a:pPr defTabSz="457189"/>
            <a:r>
              <a:rPr lang="en-US" dirty="0">
                <a:solidFill>
                  <a:prstClr val="black"/>
                </a:solidFill>
                <a:latin typeface="Arial"/>
                <a:cs typeface="Arial"/>
              </a:rPr>
              <a:t>	</a:t>
            </a:r>
            <a:r>
              <a:rPr lang="en-US" dirty="0">
                <a:solidFill>
                  <a:srgbClr val="FF0000"/>
                </a:solidFill>
                <a:latin typeface="Arial"/>
                <a:cs typeface="Arial"/>
              </a:rPr>
              <a:t>Retired from NFL in March 2015 due to concerns about the risk of head injuries</a:t>
            </a:r>
          </a:p>
        </p:txBody>
      </p:sp>
      <p:sp>
        <p:nvSpPr>
          <p:cNvPr id="8" name="TextBox 7"/>
          <p:cNvSpPr txBox="1"/>
          <p:nvPr/>
        </p:nvSpPr>
        <p:spPr>
          <a:xfrm>
            <a:off x="1632744" y="114302"/>
            <a:ext cx="8926512" cy="646331"/>
          </a:xfrm>
          <a:prstGeom prst="rect">
            <a:avLst/>
          </a:prstGeom>
          <a:noFill/>
        </p:spPr>
        <p:txBody>
          <a:bodyPr wrap="square" rtlCol="0">
            <a:spAutoFit/>
          </a:bodyPr>
          <a:lstStyle/>
          <a:p>
            <a:pPr algn="ctr" defTabSz="457189"/>
            <a:r>
              <a:rPr lang="en-US" sz="3600" dirty="0">
                <a:solidFill>
                  <a:prstClr val="black"/>
                </a:solidFill>
                <a:latin typeface="Arial Black"/>
                <a:cs typeface="Arial Black"/>
              </a:rPr>
              <a:t>Chris Borland</a:t>
            </a:r>
          </a:p>
        </p:txBody>
      </p:sp>
    </p:spTree>
    <p:extLst>
      <p:ext uri="{BB962C8B-B14F-4D97-AF65-F5344CB8AC3E}">
        <p14:creationId xmlns:p14="http://schemas.microsoft.com/office/powerpoint/2010/main" val="1926344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669322" y="1295403"/>
            <a:ext cx="4853385" cy="4533900"/>
          </a:xfrm>
          <a:prstGeom prst="ellipse">
            <a:avLst/>
          </a:prstGeom>
          <a:solidFill>
            <a:schemeClr val="accent3">
              <a:lumMod val="20000"/>
              <a:lumOff val="80000"/>
            </a:schemeClr>
          </a:solidFill>
          <a:ln w="57150" cmpd="sng">
            <a:solidFill>
              <a:srgbClr val="F6BC1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sp>
        <p:nvSpPr>
          <p:cNvPr id="11" name="TextBox 10"/>
          <p:cNvSpPr txBox="1"/>
          <p:nvPr/>
        </p:nvSpPr>
        <p:spPr>
          <a:xfrm>
            <a:off x="4187826" y="1990531"/>
            <a:ext cx="3816351" cy="2677656"/>
          </a:xfrm>
          <a:prstGeom prst="rect">
            <a:avLst/>
          </a:prstGeom>
          <a:noFill/>
        </p:spPr>
        <p:txBody>
          <a:bodyPr wrap="square" rtlCol="0">
            <a:spAutoFit/>
          </a:bodyPr>
          <a:lstStyle/>
          <a:p>
            <a:pPr algn="ctr" defTabSz="457189">
              <a:lnSpc>
                <a:spcPct val="120000"/>
              </a:lnSpc>
            </a:pPr>
            <a:r>
              <a:rPr lang="en-US" sz="2000" b="1" i="1" dirty="0">
                <a:solidFill>
                  <a:srgbClr val="000000"/>
                </a:solidFill>
                <a:latin typeface="Arial"/>
                <a:ea typeface="Arial"/>
                <a:cs typeface="Arial"/>
              </a:rPr>
              <a:t>Continued focus on the patient through accelerating the development and implementation of improved diagnostics, treatments and cures for PTS and TBI, and related diseases.</a:t>
            </a:r>
            <a:endParaRPr lang="en-US" sz="2000" b="1" i="1" dirty="0">
              <a:solidFill>
                <a:prstClr val="black"/>
              </a:solidFill>
            </a:endParaRPr>
          </a:p>
        </p:txBody>
      </p:sp>
      <p:sp>
        <p:nvSpPr>
          <p:cNvPr id="13" name="TextBox 12"/>
          <p:cNvSpPr txBox="1"/>
          <p:nvPr/>
        </p:nvSpPr>
        <p:spPr>
          <a:xfrm>
            <a:off x="1703147" y="148057"/>
            <a:ext cx="8785735"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GOAL</a:t>
            </a:r>
          </a:p>
        </p:txBody>
      </p:sp>
      <p:sp>
        <p:nvSpPr>
          <p:cNvPr id="1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26</a:t>
            </a:r>
            <a:r>
              <a:rPr baseline="2275" dirty="0">
                <a:solidFill>
                  <a:srgbClr val="7F7E7E"/>
                </a:solidFill>
                <a:cs typeface="Calibri"/>
              </a:rPr>
              <a:t>    </a:t>
            </a:r>
            <a:endParaRPr sz="1200" dirty="0">
              <a:solidFill>
                <a:prstClr val="black"/>
              </a:solidFill>
              <a:cs typeface="Calibri"/>
            </a:endParaRPr>
          </a:p>
        </p:txBody>
      </p:sp>
      <p:sp>
        <p:nvSpPr>
          <p:cNvPr id="15" name="object 15"/>
          <p:cNvSpPr/>
          <p:nvPr/>
        </p:nvSpPr>
        <p:spPr>
          <a:xfrm>
            <a:off x="8745541"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16" name="Footer Placeholder 3"/>
          <p:cNvSpPr txBox="1">
            <a:spLocks/>
          </p:cNvSpPr>
          <p:nvPr/>
        </p:nvSpPr>
        <p:spPr bwMode="auto">
          <a:xfrm>
            <a:off x="4648200" y="6403978"/>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Tree>
    <p:extLst>
      <p:ext uri="{BB962C8B-B14F-4D97-AF65-F5344CB8AC3E}">
        <p14:creationId xmlns:p14="http://schemas.microsoft.com/office/powerpoint/2010/main" val="32153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00600" y="3182938"/>
            <a:ext cx="5689600" cy="677863"/>
          </a:xfrm>
        </p:spPr>
        <p:txBody>
          <a:bodyPr>
            <a:noAutofit/>
          </a:bodyPr>
          <a:lstStyle/>
          <a:p>
            <a:r>
              <a:rPr lang="en-US" sz="6600" cap="none" dirty="0">
                <a:latin typeface="Arial Black"/>
                <a:cs typeface="Arial Black"/>
              </a:rPr>
              <a:t>QUESTIONS</a:t>
            </a:r>
          </a:p>
        </p:txBody>
      </p:sp>
      <p:sp>
        <p:nvSpPr>
          <p:cNvPr id="2" name="TextBox 1"/>
          <p:cNvSpPr txBox="1"/>
          <p:nvPr/>
        </p:nvSpPr>
        <p:spPr>
          <a:xfrm>
            <a:off x="8293878" y="6322202"/>
            <a:ext cx="1928247" cy="338554"/>
          </a:xfrm>
          <a:prstGeom prst="rect">
            <a:avLst/>
          </a:prstGeom>
          <a:noFill/>
        </p:spPr>
        <p:txBody>
          <a:bodyPr wrap="square" rtlCol="0">
            <a:spAutoFit/>
          </a:bodyPr>
          <a:lstStyle/>
          <a:p>
            <a:pPr algn="r" defTabSz="457189"/>
            <a:r>
              <a:rPr lang="en-US" sz="1600" dirty="0" err="1">
                <a:solidFill>
                  <a:prstClr val="black"/>
                </a:solidFill>
                <a:latin typeface="Arial"/>
                <a:cs typeface="Arial"/>
              </a:rPr>
              <a:t>onemind.org</a:t>
            </a:r>
            <a:endParaRPr lang="en-US" sz="1600" dirty="0">
              <a:solidFill>
                <a:prstClr val="black"/>
              </a:solidFill>
              <a:latin typeface="Arial"/>
              <a:cs typeface="Arial"/>
            </a:endParaRPr>
          </a:p>
        </p:txBody>
      </p:sp>
    </p:spTree>
    <p:extLst>
      <p:ext uri="{BB962C8B-B14F-4D97-AF65-F5344CB8AC3E}">
        <p14:creationId xmlns:p14="http://schemas.microsoft.com/office/powerpoint/2010/main" val="322160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2"/>
          <p:cNvSpPr/>
          <p:nvPr/>
        </p:nvSpPr>
        <p:spPr>
          <a:xfrm>
            <a:off x="8745541" y="6180137"/>
            <a:ext cx="901699" cy="541336"/>
          </a:xfrm>
          <a:prstGeom prst="rect">
            <a:avLst/>
          </a:prstGeom>
          <a:blipFill>
            <a:blip r:embed="rId3" cstate="print"/>
            <a:stretch>
              <a:fillRect/>
            </a:stretch>
          </a:blipFill>
        </p:spPr>
        <p:txBody>
          <a:bodyPr wrap="square" lIns="0" tIns="0" rIns="0" bIns="0" rtlCol="0">
            <a:noAutofit/>
          </a:bodyPr>
          <a:lstStyle/>
          <a:p>
            <a:pPr defTabSz="457189"/>
            <a:endParaRPr>
              <a:solidFill>
                <a:prstClr val="black"/>
              </a:solidFill>
            </a:endParaRPr>
          </a:p>
        </p:txBody>
      </p:sp>
      <p:sp>
        <p:nvSpPr>
          <p:cNvPr id="6"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baseline="2275" dirty="0">
                <a:solidFill>
                  <a:srgbClr val="7F7E7E"/>
                </a:solidFill>
                <a:cs typeface="Calibri"/>
              </a:rPr>
              <a:t>   </a:t>
            </a:r>
            <a:endParaRPr sz="1200" dirty="0">
              <a:solidFill>
                <a:prstClr val="black"/>
              </a:solidFill>
              <a:cs typeface="Calibri"/>
            </a:endParaRPr>
          </a:p>
        </p:txBody>
      </p:sp>
      <p:sp>
        <p:nvSpPr>
          <p:cNvPr id="7" name="Footer Placeholder 3"/>
          <p:cNvSpPr txBox="1">
            <a:spLocks/>
          </p:cNvSpPr>
          <p:nvPr/>
        </p:nvSpPr>
        <p:spPr bwMode="auto">
          <a:xfrm>
            <a:off x="4648200" y="6403978"/>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9" name="TextBox 8"/>
          <p:cNvSpPr txBox="1"/>
          <p:nvPr/>
        </p:nvSpPr>
        <p:spPr>
          <a:xfrm>
            <a:off x="1632744" y="254001"/>
            <a:ext cx="8926512" cy="584775"/>
          </a:xfrm>
          <a:prstGeom prst="rect">
            <a:avLst/>
          </a:prstGeom>
          <a:noFill/>
        </p:spPr>
        <p:txBody>
          <a:bodyPr wrap="square" rtlCol="0">
            <a:spAutoFit/>
          </a:bodyPr>
          <a:lstStyle/>
          <a:p>
            <a:pPr algn="ctr" defTabSz="457189"/>
            <a:r>
              <a:rPr lang="en-US" sz="3200" dirty="0">
                <a:solidFill>
                  <a:prstClr val="black"/>
                </a:solidFill>
                <a:latin typeface="Arial Black"/>
                <a:cs typeface="Arial Black"/>
              </a:rPr>
              <a:t>One of </a:t>
            </a:r>
            <a:r>
              <a:rPr lang="en-US" sz="3200" u="sng" dirty="0">
                <a:solidFill>
                  <a:prstClr val="black"/>
                </a:solidFill>
                <a:latin typeface="Arial Black"/>
                <a:cs typeface="Arial Black"/>
              </a:rPr>
              <a:t>Many</a:t>
            </a:r>
            <a:r>
              <a:rPr lang="en-US" sz="3200" dirty="0">
                <a:solidFill>
                  <a:prstClr val="black"/>
                </a:solidFill>
                <a:latin typeface="Arial Black"/>
                <a:cs typeface="Arial Black"/>
              </a:rPr>
              <a:t> Problems</a:t>
            </a:r>
          </a:p>
        </p:txBody>
      </p:sp>
      <p:sp>
        <p:nvSpPr>
          <p:cNvPr id="10" name="object 7"/>
          <p:cNvSpPr txBox="1"/>
          <p:nvPr/>
        </p:nvSpPr>
        <p:spPr>
          <a:xfrm>
            <a:off x="2047239" y="1159011"/>
            <a:ext cx="8017295" cy="3717799"/>
          </a:xfrm>
          <a:prstGeom prst="rect">
            <a:avLst/>
          </a:prstGeom>
        </p:spPr>
        <p:txBody>
          <a:bodyPr wrap="square" lIns="0" tIns="0" rIns="0" bIns="0" rtlCol="0">
            <a:noAutofit/>
          </a:bodyPr>
          <a:lstStyle/>
          <a:p>
            <a:pPr defTabSz="457189">
              <a:lnSpc>
                <a:spcPct val="110000"/>
              </a:lnSpc>
            </a:pPr>
            <a:r>
              <a:rPr lang="en-US" sz="1600" i="1" dirty="0">
                <a:solidFill>
                  <a:prstClr val="black"/>
                </a:solidFill>
                <a:latin typeface="Arial"/>
                <a:cs typeface="Arial"/>
              </a:rPr>
              <a:t>“As we had discussed, I'm following up with regard to the issue of incentives to share data in academia. Having spent time in academia, I think the challenges come from the way that academic research is funded, and what's required to build a successful academic career. Academics need to bring in external funding to cover a significant proportion of their time – when I was at a REPUTABLE U.S. University, I was responsible for covering 100% of my salary, plus the salary of anyone I hired to work on my projects. The majority of that funding comes through NIH, and to be competitive for large NIH grants, you need a very strong track record of publications in top-tier journals. To successfully publish in those journals, you need to have something unique. As a basic matter of survival, then, it's nearly impossible to share your data – since that would mean that someone else can (and will) publish based on your data, and your unique contribution is no longer yours. At the same time, </a:t>
            </a:r>
            <a:r>
              <a:rPr lang="en-US" sz="1600" b="1" i="1" u="sng" dirty="0">
                <a:solidFill>
                  <a:prstClr val="black"/>
                </a:solidFill>
                <a:latin typeface="Arial"/>
                <a:cs typeface="Arial"/>
              </a:rPr>
              <a:t>not sharing data can pose the types of challenges to the advancement of science that we had discussed</a:t>
            </a:r>
            <a:r>
              <a:rPr lang="en-US" sz="1600" i="1" dirty="0">
                <a:solidFill>
                  <a:prstClr val="black"/>
                </a:solidFill>
                <a:latin typeface="Arial"/>
                <a:cs typeface="Arial"/>
              </a:rPr>
              <a:t>.”</a:t>
            </a:r>
          </a:p>
          <a:p>
            <a:pPr defTabSz="457189"/>
            <a:r>
              <a:rPr lang="en-US" sz="1600" i="1" dirty="0">
                <a:solidFill>
                  <a:prstClr val="black"/>
                </a:solidFill>
                <a:latin typeface="Arial"/>
                <a:cs typeface="Arial"/>
              </a:rPr>
              <a:t>  </a:t>
            </a:r>
          </a:p>
          <a:p>
            <a:pPr defTabSz="457189"/>
            <a:r>
              <a:rPr lang="en-US" sz="1600" dirty="0">
                <a:solidFill>
                  <a:prstClr val="black"/>
                </a:solidFill>
                <a:latin typeface="Arial"/>
                <a:cs typeface="Arial"/>
              </a:rPr>
              <a:t>											- Anonymous Colleague</a:t>
            </a:r>
          </a:p>
        </p:txBody>
      </p:sp>
      <p:sp>
        <p:nvSpPr>
          <p:cNvPr id="8" name="object 2"/>
          <p:cNvSpPr txBox="1"/>
          <p:nvPr/>
        </p:nvSpPr>
        <p:spPr>
          <a:xfrm>
            <a:off x="9971618" y="6468835"/>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3</a:t>
            </a:r>
            <a:r>
              <a:rPr baseline="2275" dirty="0">
                <a:solidFill>
                  <a:srgbClr val="7F7E7E"/>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134972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the-dots_Preso-vers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object 2"/>
          <p:cNvSpPr txBox="1"/>
          <p:nvPr/>
        </p:nvSpPr>
        <p:spPr>
          <a:xfrm>
            <a:off x="9957257"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4</a:t>
            </a:r>
            <a:r>
              <a:rPr baseline="2275" dirty="0">
                <a:solidFill>
                  <a:srgbClr val="7F7E7E"/>
                </a:solidFill>
                <a:cs typeface="Calibri"/>
              </a:rPr>
              <a:t>  </a:t>
            </a:r>
            <a:endParaRPr sz="1200" dirty="0">
              <a:solidFill>
                <a:prstClr val="black"/>
              </a:solidFill>
              <a:cs typeface="Calibri"/>
            </a:endParaRPr>
          </a:p>
        </p:txBody>
      </p:sp>
      <p:sp>
        <p:nvSpPr>
          <p:cNvPr id="6"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Tree>
    <p:extLst>
      <p:ext uri="{BB962C8B-B14F-4D97-AF65-F5344CB8AC3E}">
        <p14:creationId xmlns:p14="http://schemas.microsoft.com/office/powerpoint/2010/main" val="188558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2"/>
          <p:cNvSpPr/>
          <p:nvPr/>
        </p:nvSpPr>
        <p:spPr>
          <a:xfrm>
            <a:off x="8745540" y="6180137"/>
            <a:ext cx="901699" cy="541336"/>
          </a:xfrm>
          <a:prstGeom prst="rect">
            <a:avLst/>
          </a:prstGeom>
          <a:blipFill>
            <a:blip r:embed="rId3" cstate="print"/>
            <a:stretch>
              <a:fillRect/>
            </a:stretch>
          </a:blipFill>
        </p:spPr>
        <p:txBody>
          <a:bodyPr wrap="square" lIns="0" tIns="0" rIns="0" bIns="0" rtlCol="0">
            <a:noAutofit/>
          </a:bodyPr>
          <a:lstStyle/>
          <a:p>
            <a:pPr defTabSz="457189"/>
            <a:endParaRPr>
              <a:solidFill>
                <a:prstClr val="black"/>
              </a:solidFill>
            </a:endParaRPr>
          </a:p>
        </p:txBody>
      </p:sp>
      <p:sp>
        <p:nvSpPr>
          <p:cNvPr id="6" name="object 2"/>
          <p:cNvSpPr txBox="1"/>
          <p:nvPr/>
        </p:nvSpPr>
        <p:spPr>
          <a:xfrm>
            <a:off x="9957257"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baseline="2275" dirty="0">
                <a:solidFill>
                  <a:srgbClr val="7F7E7E"/>
                </a:solidFill>
                <a:cs typeface="Calibri"/>
              </a:rPr>
              <a:t>   </a:t>
            </a:r>
            <a:endParaRPr sz="1200" dirty="0">
              <a:solidFill>
                <a:prstClr val="black"/>
              </a:solidFill>
              <a:cs typeface="Calibri"/>
            </a:endParaRPr>
          </a:p>
        </p:txBody>
      </p:sp>
      <p:sp>
        <p:nvSpPr>
          <p:cNvPr id="9" name="TextBox 8"/>
          <p:cNvSpPr txBox="1"/>
          <p:nvPr/>
        </p:nvSpPr>
        <p:spPr>
          <a:xfrm>
            <a:off x="1632744" y="114302"/>
            <a:ext cx="8926512" cy="646331"/>
          </a:xfrm>
          <a:prstGeom prst="rect">
            <a:avLst/>
          </a:prstGeom>
          <a:noFill/>
        </p:spPr>
        <p:txBody>
          <a:bodyPr wrap="square" rtlCol="0">
            <a:spAutoFit/>
          </a:bodyPr>
          <a:lstStyle/>
          <a:p>
            <a:pPr algn="ctr" defTabSz="457189"/>
            <a:r>
              <a:rPr lang="en-US" sz="3600" dirty="0">
                <a:solidFill>
                  <a:prstClr val="black"/>
                </a:solidFill>
                <a:latin typeface="Arial Black"/>
                <a:cs typeface="Arial Black"/>
              </a:rPr>
              <a:t>Silos within Silos</a:t>
            </a:r>
          </a:p>
        </p:txBody>
      </p:sp>
      <p:sp>
        <p:nvSpPr>
          <p:cNvPr id="2" name="Can 1"/>
          <p:cNvSpPr/>
          <p:nvPr/>
        </p:nvSpPr>
        <p:spPr>
          <a:xfrm>
            <a:off x="2108200" y="1131165"/>
            <a:ext cx="1803400" cy="4812436"/>
          </a:xfrm>
          <a:prstGeom prst="can">
            <a:avLst>
              <a:gd name="adj" fmla="val 44718"/>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457189"/>
            <a:endParaRPr lang="en-US">
              <a:solidFill>
                <a:prstClr val="white"/>
              </a:solidFill>
            </a:endParaRPr>
          </a:p>
        </p:txBody>
      </p:sp>
      <p:sp>
        <p:nvSpPr>
          <p:cNvPr id="8" name="Can 7"/>
          <p:cNvSpPr/>
          <p:nvPr/>
        </p:nvSpPr>
        <p:spPr>
          <a:xfrm>
            <a:off x="4165600" y="1131165"/>
            <a:ext cx="1803400" cy="4812436"/>
          </a:xfrm>
          <a:prstGeom prst="can">
            <a:avLst>
              <a:gd name="adj" fmla="val 42605"/>
            </a:avLst>
          </a:prstGeom>
          <a:solidFill>
            <a:srgbClr val="008000"/>
          </a:solidFill>
        </p:spPr>
        <p:style>
          <a:lnRef idx="3">
            <a:schemeClr val="lt1"/>
          </a:lnRef>
          <a:fillRef idx="1">
            <a:schemeClr val="accent3"/>
          </a:fillRef>
          <a:effectRef idx="1">
            <a:schemeClr val="accent3"/>
          </a:effectRef>
          <a:fontRef idx="minor">
            <a:schemeClr val="lt1"/>
          </a:fontRef>
        </p:style>
        <p:txBody>
          <a:bodyPr rtlCol="0" anchor="ctr"/>
          <a:lstStyle/>
          <a:p>
            <a:pPr algn="ctr" defTabSz="457189"/>
            <a:endParaRPr lang="en-US">
              <a:solidFill>
                <a:prstClr val="white"/>
              </a:solidFill>
            </a:endParaRPr>
          </a:p>
        </p:txBody>
      </p:sp>
      <p:sp>
        <p:nvSpPr>
          <p:cNvPr id="11" name="Can 10"/>
          <p:cNvSpPr/>
          <p:nvPr/>
        </p:nvSpPr>
        <p:spPr>
          <a:xfrm>
            <a:off x="6223000" y="1131165"/>
            <a:ext cx="1803400" cy="4812436"/>
          </a:xfrm>
          <a:prstGeom prst="can">
            <a:avLst>
              <a:gd name="adj" fmla="val 39789"/>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457189"/>
            <a:endParaRPr lang="en-US">
              <a:solidFill>
                <a:prstClr val="white"/>
              </a:solidFill>
            </a:endParaRPr>
          </a:p>
        </p:txBody>
      </p:sp>
      <p:sp>
        <p:nvSpPr>
          <p:cNvPr id="12" name="Can 11"/>
          <p:cNvSpPr/>
          <p:nvPr/>
        </p:nvSpPr>
        <p:spPr>
          <a:xfrm>
            <a:off x="8280400" y="1131165"/>
            <a:ext cx="1803400" cy="4812436"/>
          </a:xfrm>
          <a:prstGeom prst="can">
            <a:avLst>
              <a:gd name="adj" fmla="val 39084"/>
            </a:avLst>
          </a:prstGeom>
        </p:spPr>
        <p:style>
          <a:lnRef idx="3">
            <a:schemeClr val="lt1"/>
          </a:lnRef>
          <a:fillRef idx="1">
            <a:schemeClr val="dk1"/>
          </a:fillRef>
          <a:effectRef idx="1">
            <a:schemeClr val="dk1"/>
          </a:effectRef>
          <a:fontRef idx="minor">
            <a:schemeClr val="lt1"/>
          </a:fontRef>
        </p:style>
        <p:txBody>
          <a:bodyPr rtlCol="0" anchor="ctr"/>
          <a:lstStyle/>
          <a:p>
            <a:pPr algn="ctr" defTabSz="457189"/>
            <a:endParaRPr lang="en-US">
              <a:solidFill>
                <a:prstClr val="white"/>
              </a:solidFill>
            </a:endParaRPr>
          </a:p>
        </p:txBody>
      </p:sp>
      <p:sp>
        <p:nvSpPr>
          <p:cNvPr id="3" name="Can 2"/>
          <p:cNvSpPr/>
          <p:nvPr/>
        </p:nvSpPr>
        <p:spPr>
          <a:xfrm>
            <a:off x="2247900" y="4403527"/>
            <a:ext cx="990600" cy="1333500"/>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15" name="Can 14"/>
          <p:cNvSpPr/>
          <p:nvPr/>
        </p:nvSpPr>
        <p:spPr>
          <a:xfrm>
            <a:off x="3327401" y="3889177"/>
            <a:ext cx="495300" cy="1847851"/>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16" name="Can 15"/>
          <p:cNvSpPr/>
          <p:nvPr/>
        </p:nvSpPr>
        <p:spPr>
          <a:xfrm>
            <a:off x="2247900" y="2768365"/>
            <a:ext cx="635000" cy="1736367"/>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20" name="Can 19"/>
          <p:cNvSpPr/>
          <p:nvPr/>
        </p:nvSpPr>
        <p:spPr>
          <a:xfrm>
            <a:off x="6413500" y="4457701"/>
            <a:ext cx="1244600" cy="1333500"/>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4" name="TextBox 3"/>
          <p:cNvSpPr txBox="1"/>
          <p:nvPr/>
        </p:nvSpPr>
        <p:spPr>
          <a:xfrm>
            <a:off x="2120901" y="1283565"/>
            <a:ext cx="1816100" cy="584775"/>
          </a:xfrm>
          <a:prstGeom prst="rect">
            <a:avLst/>
          </a:prstGeom>
          <a:noFill/>
        </p:spPr>
        <p:txBody>
          <a:bodyPr wrap="square" rtlCol="0">
            <a:spAutoFit/>
          </a:bodyPr>
          <a:lstStyle/>
          <a:p>
            <a:pPr algn="ctr" defTabSz="457189"/>
            <a:r>
              <a:rPr lang="en-US" sz="1600" b="1" dirty="0">
                <a:solidFill>
                  <a:prstClr val="white"/>
                </a:solidFill>
                <a:latin typeface="Arial"/>
                <a:cs typeface="Arial"/>
              </a:rPr>
              <a:t>Traumatic Brain Injury (TBI)</a:t>
            </a:r>
          </a:p>
        </p:txBody>
      </p:sp>
      <p:sp>
        <p:nvSpPr>
          <p:cNvPr id="26" name="TextBox 25"/>
          <p:cNvSpPr txBox="1"/>
          <p:nvPr/>
        </p:nvSpPr>
        <p:spPr>
          <a:xfrm>
            <a:off x="4178301" y="1245464"/>
            <a:ext cx="1816100" cy="584775"/>
          </a:xfrm>
          <a:prstGeom prst="rect">
            <a:avLst/>
          </a:prstGeom>
          <a:noFill/>
        </p:spPr>
        <p:txBody>
          <a:bodyPr wrap="square" rtlCol="0">
            <a:spAutoFit/>
          </a:bodyPr>
          <a:lstStyle/>
          <a:p>
            <a:pPr algn="ctr" defTabSz="457189"/>
            <a:r>
              <a:rPr lang="en-US" sz="1600" b="1" dirty="0">
                <a:solidFill>
                  <a:srgbClr val="FFFFFF"/>
                </a:solidFill>
                <a:latin typeface="Arial"/>
                <a:cs typeface="Arial"/>
              </a:rPr>
              <a:t>Post-Traumatic Stress (PTS)</a:t>
            </a:r>
          </a:p>
        </p:txBody>
      </p:sp>
      <p:sp>
        <p:nvSpPr>
          <p:cNvPr id="27" name="TextBox 26"/>
          <p:cNvSpPr txBox="1"/>
          <p:nvPr/>
        </p:nvSpPr>
        <p:spPr>
          <a:xfrm>
            <a:off x="6223001" y="1220930"/>
            <a:ext cx="1816100" cy="584775"/>
          </a:xfrm>
          <a:prstGeom prst="rect">
            <a:avLst/>
          </a:prstGeom>
          <a:noFill/>
        </p:spPr>
        <p:txBody>
          <a:bodyPr wrap="square" rtlCol="0">
            <a:spAutoFit/>
          </a:bodyPr>
          <a:lstStyle/>
          <a:p>
            <a:pPr algn="ctr" defTabSz="457189"/>
            <a:r>
              <a:rPr lang="en-US" sz="1600" b="1" dirty="0">
                <a:solidFill>
                  <a:srgbClr val="FFFFFF"/>
                </a:solidFill>
                <a:latin typeface="Arial"/>
                <a:cs typeface="Arial"/>
              </a:rPr>
              <a:t>Parkinson’s Disease</a:t>
            </a:r>
          </a:p>
        </p:txBody>
      </p:sp>
      <p:sp>
        <p:nvSpPr>
          <p:cNvPr id="28" name="TextBox 27"/>
          <p:cNvSpPr txBox="1"/>
          <p:nvPr/>
        </p:nvSpPr>
        <p:spPr>
          <a:xfrm>
            <a:off x="8280401" y="1335230"/>
            <a:ext cx="1816100" cy="307777"/>
          </a:xfrm>
          <a:prstGeom prst="rect">
            <a:avLst/>
          </a:prstGeom>
          <a:noFill/>
        </p:spPr>
        <p:txBody>
          <a:bodyPr wrap="square" rtlCol="0">
            <a:spAutoFit/>
          </a:bodyPr>
          <a:lstStyle/>
          <a:p>
            <a:pPr algn="ctr" defTabSz="457189"/>
            <a:r>
              <a:rPr lang="en-US" sz="1400" b="1" dirty="0">
                <a:solidFill>
                  <a:srgbClr val="FFFFFF"/>
                </a:solidFill>
                <a:latin typeface="Arial"/>
                <a:cs typeface="Arial"/>
              </a:rPr>
              <a:t>ALS</a:t>
            </a:r>
          </a:p>
        </p:txBody>
      </p:sp>
      <p:sp>
        <p:nvSpPr>
          <p:cNvPr id="10" name="TextBox 9"/>
          <p:cNvSpPr txBox="1"/>
          <p:nvPr/>
        </p:nvSpPr>
        <p:spPr>
          <a:xfrm>
            <a:off x="6565900" y="5071764"/>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1</a:t>
            </a:r>
          </a:p>
        </p:txBody>
      </p:sp>
      <p:sp>
        <p:nvSpPr>
          <p:cNvPr id="31" name="TextBox 30"/>
          <p:cNvSpPr txBox="1"/>
          <p:nvPr/>
        </p:nvSpPr>
        <p:spPr>
          <a:xfrm>
            <a:off x="2260600" y="4997432"/>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1</a:t>
            </a:r>
          </a:p>
        </p:txBody>
      </p:sp>
      <p:sp>
        <p:nvSpPr>
          <p:cNvPr id="35" name="TextBox 34"/>
          <p:cNvSpPr txBox="1"/>
          <p:nvPr/>
        </p:nvSpPr>
        <p:spPr>
          <a:xfrm rot="16200000">
            <a:off x="3101781" y="4722913"/>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2</a:t>
            </a:r>
          </a:p>
        </p:txBody>
      </p:sp>
      <p:sp>
        <p:nvSpPr>
          <p:cNvPr id="37" name="TextBox 36"/>
          <p:cNvSpPr txBox="1"/>
          <p:nvPr/>
        </p:nvSpPr>
        <p:spPr>
          <a:xfrm rot="16200000">
            <a:off x="2070101" y="3558977"/>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3</a:t>
            </a:r>
          </a:p>
        </p:txBody>
      </p:sp>
      <p:sp>
        <p:nvSpPr>
          <p:cNvPr id="40" name="Can 39"/>
          <p:cNvSpPr/>
          <p:nvPr/>
        </p:nvSpPr>
        <p:spPr>
          <a:xfrm>
            <a:off x="2933700" y="3230265"/>
            <a:ext cx="889000" cy="701475"/>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44" name="Can 43"/>
          <p:cNvSpPr/>
          <p:nvPr/>
        </p:nvSpPr>
        <p:spPr>
          <a:xfrm>
            <a:off x="4273551" y="3889176"/>
            <a:ext cx="495300" cy="1847851"/>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dirty="0">
              <a:solidFill>
                <a:prstClr val="black"/>
              </a:solidFill>
            </a:endParaRPr>
          </a:p>
        </p:txBody>
      </p:sp>
      <p:sp>
        <p:nvSpPr>
          <p:cNvPr id="46" name="Can 45"/>
          <p:cNvSpPr/>
          <p:nvPr/>
        </p:nvSpPr>
        <p:spPr>
          <a:xfrm>
            <a:off x="4819651" y="4494529"/>
            <a:ext cx="495300" cy="1242499"/>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48" name="Can 47"/>
          <p:cNvSpPr/>
          <p:nvPr/>
        </p:nvSpPr>
        <p:spPr>
          <a:xfrm>
            <a:off x="6946900" y="3947421"/>
            <a:ext cx="889000" cy="701475"/>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50" name="Can 49"/>
          <p:cNvSpPr/>
          <p:nvPr/>
        </p:nvSpPr>
        <p:spPr>
          <a:xfrm>
            <a:off x="9144455" y="5003622"/>
            <a:ext cx="635000" cy="748863"/>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51" name="Can 50"/>
          <p:cNvSpPr/>
          <p:nvPr/>
        </p:nvSpPr>
        <p:spPr>
          <a:xfrm>
            <a:off x="9461955" y="2807075"/>
            <a:ext cx="495300" cy="2250719"/>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dirty="0">
              <a:solidFill>
                <a:prstClr val="black"/>
              </a:solidFill>
            </a:endParaRPr>
          </a:p>
        </p:txBody>
      </p:sp>
      <p:sp>
        <p:nvSpPr>
          <p:cNvPr id="52" name="Can 51"/>
          <p:cNvSpPr/>
          <p:nvPr/>
        </p:nvSpPr>
        <p:spPr>
          <a:xfrm>
            <a:off x="8421689" y="2260601"/>
            <a:ext cx="495300" cy="2355612"/>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21" name="Can 20"/>
          <p:cNvSpPr/>
          <p:nvPr/>
        </p:nvSpPr>
        <p:spPr>
          <a:xfrm>
            <a:off x="8745537" y="3736777"/>
            <a:ext cx="933451" cy="1333500"/>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42" name="Can 41"/>
          <p:cNvSpPr/>
          <p:nvPr/>
        </p:nvSpPr>
        <p:spPr>
          <a:xfrm>
            <a:off x="8497889" y="4494528"/>
            <a:ext cx="495300" cy="1242499"/>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32" name="TextBox 31"/>
          <p:cNvSpPr txBox="1"/>
          <p:nvPr/>
        </p:nvSpPr>
        <p:spPr>
          <a:xfrm rot="16200000">
            <a:off x="4033739" y="4732238"/>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1</a:t>
            </a:r>
          </a:p>
        </p:txBody>
      </p:sp>
      <p:sp>
        <p:nvSpPr>
          <p:cNvPr id="33" name="TextBox 32"/>
          <p:cNvSpPr txBox="1"/>
          <p:nvPr/>
        </p:nvSpPr>
        <p:spPr>
          <a:xfrm>
            <a:off x="8979355" y="5277248"/>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1</a:t>
            </a:r>
          </a:p>
        </p:txBody>
      </p:sp>
      <p:sp>
        <p:nvSpPr>
          <p:cNvPr id="34" name="TextBox 33"/>
          <p:cNvSpPr txBox="1"/>
          <p:nvPr/>
        </p:nvSpPr>
        <p:spPr>
          <a:xfrm>
            <a:off x="6921500" y="4189511"/>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2</a:t>
            </a:r>
          </a:p>
        </p:txBody>
      </p:sp>
      <p:sp>
        <p:nvSpPr>
          <p:cNvPr id="29" name="TextBox 28"/>
          <p:cNvSpPr txBox="1"/>
          <p:nvPr/>
        </p:nvSpPr>
        <p:spPr>
          <a:xfrm rot="16200000">
            <a:off x="8267800" y="5028785"/>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2</a:t>
            </a:r>
          </a:p>
        </p:txBody>
      </p:sp>
      <p:sp>
        <p:nvSpPr>
          <p:cNvPr id="39" name="TextBox 38"/>
          <p:cNvSpPr txBox="1"/>
          <p:nvPr/>
        </p:nvSpPr>
        <p:spPr>
          <a:xfrm>
            <a:off x="8732839" y="4117000"/>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3</a:t>
            </a:r>
          </a:p>
        </p:txBody>
      </p:sp>
      <p:sp>
        <p:nvSpPr>
          <p:cNvPr id="53" name="TextBox 52"/>
          <p:cNvSpPr txBox="1"/>
          <p:nvPr/>
        </p:nvSpPr>
        <p:spPr>
          <a:xfrm>
            <a:off x="4503639" y="3042959"/>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4</a:t>
            </a:r>
          </a:p>
        </p:txBody>
      </p:sp>
      <p:sp>
        <p:nvSpPr>
          <p:cNvPr id="55" name="TextBox 54"/>
          <p:cNvSpPr txBox="1"/>
          <p:nvPr/>
        </p:nvSpPr>
        <p:spPr>
          <a:xfrm>
            <a:off x="2882900" y="3475099"/>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4</a:t>
            </a:r>
          </a:p>
        </p:txBody>
      </p:sp>
      <p:sp>
        <p:nvSpPr>
          <p:cNvPr id="56" name="TextBox 55"/>
          <p:cNvSpPr txBox="1"/>
          <p:nvPr/>
        </p:nvSpPr>
        <p:spPr>
          <a:xfrm rot="16200000">
            <a:off x="8191600" y="3155316"/>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4</a:t>
            </a:r>
          </a:p>
        </p:txBody>
      </p:sp>
      <p:sp>
        <p:nvSpPr>
          <p:cNvPr id="59" name="TextBox 58"/>
          <p:cNvSpPr txBox="1"/>
          <p:nvPr/>
        </p:nvSpPr>
        <p:spPr>
          <a:xfrm rot="16200000">
            <a:off x="9229160" y="3219052"/>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5</a:t>
            </a:r>
          </a:p>
        </p:txBody>
      </p:sp>
      <p:sp>
        <p:nvSpPr>
          <p:cNvPr id="22" name="Can 21"/>
          <p:cNvSpPr/>
          <p:nvPr/>
        </p:nvSpPr>
        <p:spPr>
          <a:xfrm>
            <a:off x="8993189" y="2547439"/>
            <a:ext cx="342900" cy="1333500"/>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60" name="TextBox 59"/>
          <p:cNvSpPr txBox="1"/>
          <p:nvPr/>
        </p:nvSpPr>
        <p:spPr>
          <a:xfrm rot="16200000">
            <a:off x="8686900" y="3059905"/>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6</a:t>
            </a:r>
          </a:p>
        </p:txBody>
      </p:sp>
      <p:sp>
        <p:nvSpPr>
          <p:cNvPr id="36" name="TextBox 35"/>
          <p:cNvSpPr txBox="1"/>
          <p:nvPr/>
        </p:nvSpPr>
        <p:spPr>
          <a:xfrm rot="16200000">
            <a:off x="4587679" y="5029857"/>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2</a:t>
            </a:r>
          </a:p>
        </p:txBody>
      </p:sp>
      <p:sp>
        <p:nvSpPr>
          <p:cNvPr id="19" name="Can 18"/>
          <p:cNvSpPr/>
          <p:nvPr/>
        </p:nvSpPr>
        <p:spPr>
          <a:xfrm>
            <a:off x="4406901" y="2649042"/>
            <a:ext cx="1174751" cy="1333500"/>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66" name="TextBox 65"/>
          <p:cNvSpPr txBox="1"/>
          <p:nvPr/>
        </p:nvSpPr>
        <p:spPr>
          <a:xfrm>
            <a:off x="4503639" y="3199231"/>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4</a:t>
            </a:r>
          </a:p>
        </p:txBody>
      </p:sp>
      <p:sp>
        <p:nvSpPr>
          <p:cNvPr id="49" name="Can 48"/>
          <p:cNvSpPr/>
          <p:nvPr/>
        </p:nvSpPr>
        <p:spPr>
          <a:xfrm>
            <a:off x="5092700" y="2067434"/>
            <a:ext cx="635000" cy="748863"/>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58" name="TextBox 57"/>
          <p:cNvSpPr txBox="1"/>
          <p:nvPr/>
        </p:nvSpPr>
        <p:spPr>
          <a:xfrm>
            <a:off x="4921251" y="2265065"/>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5</a:t>
            </a:r>
          </a:p>
        </p:txBody>
      </p:sp>
      <p:sp>
        <p:nvSpPr>
          <p:cNvPr id="63" name="Can 62"/>
          <p:cNvSpPr/>
          <p:nvPr/>
        </p:nvSpPr>
        <p:spPr>
          <a:xfrm>
            <a:off x="4236939" y="1935319"/>
            <a:ext cx="533400" cy="918628"/>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64" name="TextBox 63"/>
          <p:cNvSpPr txBox="1"/>
          <p:nvPr/>
        </p:nvSpPr>
        <p:spPr>
          <a:xfrm rot="16200000">
            <a:off x="4021040" y="2302133"/>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6</a:t>
            </a:r>
          </a:p>
        </p:txBody>
      </p:sp>
      <p:sp>
        <p:nvSpPr>
          <p:cNvPr id="47" name="Can 46"/>
          <p:cNvSpPr/>
          <p:nvPr/>
        </p:nvSpPr>
        <p:spPr>
          <a:xfrm>
            <a:off x="6324601" y="3348589"/>
            <a:ext cx="495300" cy="1242499"/>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67" name="Can 66"/>
          <p:cNvSpPr/>
          <p:nvPr/>
        </p:nvSpPr>
        <p:spPr>
          <a:xfrm>
            <a:off x="6410129" y="1998086"/>
            <a:ext cx="495300" cy="1415415"/>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dirty="0">
              <a:solidFill>
                <a:prstClr val="black"/>
              </a:solidFill>
            </a:endParaRPr>
          </a:p>
        </p:txBody>
      </p:sp>
      <p:sp>
        <p:nvSpPr>
          <p:cNvPr id="41" name="Can 40"/>
          <p:cNvSpPr/>
          <p:nvPr/>
        </p:nvSpPr>
        <p:spPr>
          <a:xfrm>
            <a:off x="6769103" y="2593085"/>
            <a:ext cx="1041400" cy="880527"/>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43" name="Can 42"/>
          <p:cNvSpPr/>
          <p:nvPr/>
        </p:nvSpPr>
        <p:spPr>
          <a:xfrm>
            <a:off x="7124700" y="3147330"/>
            <a:ext cx="533400" cy="880527"/>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54" name="TextBox 53"/>
          <p:cNvSpPr txBox="1"/>
          <p:nvPr/>
        </p:nvSpPr>
        <p:spPr>
          <a:xfrm rot="16200000">
            <a:off x="6907312" y="3504741"/>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4</a:t>
            </a:r>
          </a:p>
        </p:txBody>
      </p:sp>
      <p:sp>
        <p:nvSpPr>
          <p:cNvPr id="57" name="TextBox 56"/>
          <p:cNvSpPr txBox="1"/>
          <p:nvPr/>
        </p:nvSpPr>
        <p:spPr>
          <a:xfrm>
            <a:off x="6819900" y="2804751"/>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5</a:t>
            </a:r>
          </a:p>
        </p:txBody>
      </p:sp>
      <p:sp>
        <p:nvSpPr>
          <p:cNvPr id="38" name="TextBox 37"/>
          <p:cNvSpPr txBox="1"/>
          <p:nvPr/>
        </p:nvSpPr>
        <p:spPr>
          <a:xfrm rot="16200000">
            <a:off x="6084791" y="3877568"/>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3</a:t>
            </a:r>
          </a:p>
        </p:txBody>
      </p:sp>
      <p:sp>
        <p:nvSpPr>
          <p:cNvPr id="68" name="TextBox 67"/>
          <p:cNvSpPr txBox="1"/>
          <p:nvPr/>
        </p:nvSpPr>
        <p:spPr>
          <a:xfrm rot="16200000">
            <a:off x="6110192" y="2558414"/>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7</a:t>
            </a:r>
          </a:p>
        </p:txBody>
      </p:sp>
      <p:sp>
        <p:nvSpPr>
          <p:cNvPr id="61" name="Can 60"/>
          <p:cNvSpPr/>
          <p:nvPr/>
        </p:nvSpPr>
        <p:spPr>
          <a:xfrm>
            <a:off x="7023100" y="1973421"/>
            <a:ext cx="889000" cy="701475"/>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a:solidFill>
                <a:prstClr val="black"/>
              </a:solidFill>
            </a:endParaRPr>
          </a:p>
        </p:txBody>
      </p:sp>
      <p:sp>
        <p:nvSpPr>
          <p:cNvPr id="62" name="TextBox 61"/>
          <p:cNvSpPr txBox="1"/>
          <p:nvPr/>
        </p:nvSpPr>
        <p:spPr>
          <a:xfrm>
            <a:off x="6997700" y="2192179"/>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6</a:t>
            </a:r>
          </a:p>
        </p:txBody>
      </p:sp>
      <p:sp>
        <p:nvSpPr>
          <p:cNvPr id="45" name="Can 44"/>
          <p:cNvSpPr/>
          <p:nvPr/>
        </p:nvSpPr>
        <p:spPr>
          <a:xfrm>
            <a:off x="5365751" y="3486310"/>
            <a:ext cx="495300" cy="2250719"/>
          </a:xfrm>
          <a:prstGeom prst="can">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457189"/>
            <a:endParaRPr lang="en-US" dirty="0">
              <a:solidFill>
                <a:prstClr val="black"/>
              </a:solidFill>
            </a:endParaRPr>
          </a:p>
        </p:txBody>
      </p:sp>
      <p:sp>
        <p:nvSpPr>
          <p:cNvPr id="30" name="TextBox 29"/>
          <p:cNvSpPr txBox="1"/>
          <p:nvPr/>
        </p:nvSpPr>
        <p:spPr>
          <a:xfrm rot="16200000">
            <a:off x="5140129" y="4547257"/>
            <a:ext cx="965200" cy="307777"/>
          </a:xfrm>
          <a:prstGeom prst="rect">
            <a:avLst/>
          </a:prstGeom>
          <a:noFill/>
        </p:spPr>
        <p:txBody>
          <a:bodyPr wrap="square" rtlCol="0">
            <a:spAutoFit/>
          </a:bodyPr>
          <a:lstStyle/>
          <a:p>
            <a:pPr algn="ctr" defTabSz="457189"/>
            <a:r>
              <a:rPr lang="en-US" sz="1400" dirty="0">
                <a:solidFill>
                  <a:prstClr val="black"/>
                </a:solidFill>
                <a:latin typeface="Arial"/>
                <a:cs typeface="Arial"/>
              </a:rPr>
              <a:t>Study 3</a:t>
            </a:r>
          </a:p>
        </p:txBody>
      </p:sp>
      <p:sp>
        <p:nvSpPr>
          <p:cNvPr id="65"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69"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5</a:t>
            </a:r>
            <a:r>
              <a:rPr baseline="2275" dirty="0">
                <a:solidFill>
                  <a:srgbClr val="7F7E7E"/>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220892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11" name="object 11"/>
          <p:cNvSpPr txBox="1"/>
          <p:nvPr/>
        </p:nvSpPr>
        <p:spPr>
          <a:xfrm>
            <a:off x="3376176" y="361951"/>
            <a:ext cx="5475237" cy="914400"/>
          </a:xfrm>
          <a:prstGeom prst="rect">
            <a:avLst/>
          </a:prstGeom>
        </p:spPr>
        <p:txBody>
          <a:bodyPr wrap="square" lIns="0" tIns="0" rIns="0" bIns="0" rtlCol="0">
            <a:noAutofit/>
          </a:bodyPr>
          <a:lstStyle/>
          <a:p>
            <a:pPr marL="1465206" marR="1495705" algn="ctr" defTabSz="457189">
              <a:lnSpc>
                <a:spcPts val="3591"/>
              </a:lnSpc>
              <a:spcBef>
                <a:spcPts val="179"/>
              </a:spcBef>
            </a:pPr>
            <a:r>
              <a:rPr sz="4800" baseline="3693" dirty="0">
                <a:solidFill>
                  <a:prstClr val="black"/>
                </a:solidFill>
                <a:latin typeface="Arial Black"/>
                <a:cs typeface="Arial Black"/>
              </a:rPr>
              <a:t>One Mind</a:t>
            </a:r>
            <a:r>
              <a:rPr sz="4800" spc="-84" baseline="3693" dirty="0">
                <a:solidFill>
                  <a:prstClr val="black"/>
                </a:solidFill>
                <a:latin typeface="Arial Black"/>
                <a:cs typeface="Arial Black"/>
              </a:rPr>
              <a:t>’</a:t>
            </a:r>
            <a:r>
              <a:rPr sz="4800" baseline="3693" dirty="0">
                <a:solidFill>
                  <a:prstClr val="black"/>
                </a:solidFill>
                <a:latin typeface="Arial Black"/>
                <a:cs typeface="Arial Black"/>
              </a:rPr>
              <a:t>s</a:t>
            </a:r>
            <a:endParaRPr sz="3200" dirty="0">
              <a:solidFill>
                <a:prstClr val="black"/>
              </a:solidFill>
              <a:latin typeface="Arial Black"/>
              <a:cs typeface="Arial Black"/>
            </a:endParaRPr>
          </a:p>
          <a:p>
            <a:pPr algn="ctr" defTabSz="457189">
              <a:lnSpc>
                <a:spcPts val="3611"/>
              </a:lnSpc>
              <a:spcBef>
                <a:spcPts val="1"/>
              </a:spcBef>
            </a:pPr>
            <a:r>
              <a:rPr sz="4800" baseline="1477" dirty="0">
                <a:solidFill>
                  <a:prstClr val="black"/>
                </a:solidFill>
                <a:latin typeface="Arial Black"/>
                <a:cs typeface="Arial Black"/>
              </a:rPr>
              <a:t>Open Science Principles</a:t>
            </a:r>
            <a:endParaRPr sz="3200" dirty="0">
              <a:solidFill>
                <a:prstClr val="black"/>
              </a:solidFill>
              <a:latin typeface="Arial Black"/>
              <a:cs typeface="Arial Black"/>
            </a:endParaRPr>
          </a:p>
        </p:txBody>
      </p:sp>
      <p:sp>
        <p:nvSpPr>
          <p:cNvPr id="10" name="object 10"/>
          <p:cNvSpPr txBox="1"/>
          <p:nvPr/>
        </p:nvSpPr>
        <p:spPr>
          <a:xfrm>
            <a:off x="2078989" y="1288225"/>
            <a:ext cx="111371" cy="254000"/>
          </a:xfrm>
          <a:prstGeom prst="rect">
            <a:avLst/>
          </a:prstGeom>
        </p:spPr>
        <p:txBody>
          <a:bodyPr wrap="square" lIns="0" tIns="0" rIns="0" bIns="0" rtlCol="0">
            <a:noAutofit/>
          </a:bodyPr>
          <a:lstStyle/>
          <a:p>
            <a:pPr marL="12700" defTabSz="457189">
              <a:lnSpc>
                <a:spcPts val="1985"/>
              </a:lnSpc>
              <a:spcBef>
                <a:spcPts val="99"/>
              </a:spcBef>
            </a:pPr>
            <a:r>
              <a:rPr sz="2700" baseline="3034" dirty="0">
                <a:solidFill>
                  <a:prstClr val="black"/>
                </a:solidFill>
                <a:cs typeface="Calibri"/>
              </a:rPr>
              <a:t>    </a:t>
            </a:r>
            <a:endParaRPr>
              <a:solidFill>
                <a:prstClr val="black"/>
              </a:solidFill>
              <a:cs typeface="Calibri"/>
            </a:endParaRPr>
          </a:p>
        </p:txBody>
      </p:sp>
      <p:sp>
        <p:nvSpPr>
          <p:cNvPr id="9" name="object 9"/>
          <p:cNvSpPr txBox="1"/>
          <p:nvPr/>
        </p:nvSpPr>
        <p:spPr>
          <a:xfrm>
            <a:off x="2801502" y="1841683"/>
            <a:ext cx="6601236" cy="800100"/>
          </a:xfrm>
          <a:prstGeom prst="rect">
            <a:avLst/>
          </a:prstGeom>
        </p:spPr>
        <p:txBody>
          <a:bodyPr wrap="square" lIns="0" tIns="0" rIns="0" bIns="0" rtlCol="0">
            <a:noAutofit/>
          </a:bodyPr>
          <a:lstStyle/>
          <a:p>
            <a:pPr marL="2003203" marR="2010375" algn="ctr" defTabSz="457189">
              <a:lnSpc>
                <a:spcPts val="1939"/>
              </a:lnSpc>
              <a:spcBef>
                <a:spcPts val="97"/>
              </a:spcBef>
            </a:pPr>
            <a:r>
              <a:rPr b="1" dirty="0">
                <a:solidFill>
                  <a:prstClr val="black"/>
                </a:solidFill>
                <a:latin typeface="Arial"/>
                <a:cs typeface="Arial"/>
              </a:rPr>
              <a:t>What is Open Science?</a:t>
            </a:r>
            <a:endParaRPr>
              <a:solidFill>
                <a:prstClr val="black"/>
              </a:solidFill>
              <a:latin typeface="Arial"/>
              <a:cs typeface="Arial"/>
            </a:endParaRPr>
          </a:p>
          <a:p>
            <a:pPr algn="ctr" defTabSz="457189">
              <a:lnSpc>
                <a:spcPts val="2123"/>
              </a:lnSpc>
            </a:pPr>
            <a:r>
              <a:rPr b="1" dirty="0">
                <a:solidFill>
                  <a:prstClr val="black"/>
                </a:solidFill>
                <a:latin typeface="Arial"/>
                <a:cs typeface="Arial"/>
              </a:rPr>
              <a:t>Open Science </a:t>
            </a:r>
            <a:r>
              <a:rPr dirty="0">
                <a:solidFill>
                  <a:prstClr val="black"/>
                </a:solidFill>
                <a:latin typeface="Arial"/>
                <a:cs typeface="Arial"/>
              </a:rPr>
              <a:t>is a global movement to make scientific research, </a:t>
            </a:r>
            <a:endParaRPr>
              <a:solidFill>
                <a:prstClr val="black"/>
              </a:solidFill>
              <a:latin typeface="Arial"/>
              <a:cs typeface="Arial"/>
            </a:endParaRPr>
          </a:p>
          <a:p>
            <a:pPr algn="ctr" defTabSz="457189">
              <a:lnSpc>
                <a:spcPts val="2069"/>
              </a:lnSpc>
              <a:spcBef>
                <a:spcPts val="133"/>
              </a:spcBef>
            </a:pPr>
            <a:r>
              <a:rPr dirty="0">
                <a:solidFill>
                  <a:prstClr val="black"/>
                </a:solidFill>
                <a:latin typeface="Arial"/>
                <a:cs typeface="Arial"/>
              </a:rPr>
              <a:t>results and data available, and accessible to everyone.</a:t>
            </a:r>
            <a:endParaRPr>
              <a:solidFill>
                <a:prstClr val="black"/>
              </a:solidFill>
              <a:latin typeface="Arial"/>
              <a:cs typeface="Arial"/>
            </a:endParaRPr>
          </a:p>
        </p:txBody>
      </p:sp>
      <p:sp>
        <p:nvSpPr>
          <p:cNvPr id="8" name="object 8"/>
          <p:cNvSpPr txBox="1"/>
          <p:nvPr/>
        </p:nvSpPr>
        <p:spPr>
          <a:xfrm>
            <a:off x="2608406" y="2933883"/>
            <a:ext cx="6955489" cy="520700"/>
          </a:xfrm>
          <a:prstGeom prst="rect">
            <a:avLst/>
          </a:prstGeom>
        </p:spPr>
        <p:txBody>
          <a:bodyPr wrap="square" lIns="0" tIns="0" rIns="0" bIns="0" rtlCol="0">
            <a:noAutofit/>
          </a:bodyPr>
          <a:lstStyle/>
          <a:p>
            <a:pPr marL="977142" marR="952402" algn="ctr" defTabSz="457189">
              <a:lnSpc>
                <a:spcPts val="1939"/>
              </a:lnSpc>
              <a:spcBef>
                <a:spcPts val="97"/>
              </a:spcBef>
            </a:pPr>
            <a:r>
              <a:rPr b="1" dirty="0">
                <a:solidFill>
                  <a:prstClr val="black"/>
                </a:solidFill>
                <a:latin typeface="Arial"/>
                <a:cs typeface="Arial"/>
              </a:rPr>
              <a:t>Why Does ONE MIND Support Open Science?</a:t>
            </a:r>
            <a:endParaRPr dirty="0">
              <a:solidFill>
                <a:prstClr val="black"/>
              </a:solidFill>
              <a:latin typeface="Arial"/>
              <a:cs typeface="Arial"/>
            </a:endParaRPr>
          </a:p>
          <a:p>
            <a:pPr algn="ctr" defTabSz="457189">
              <a:lnSpc>
                <a:spcPct val="95825"/>
              </a:lnSpc>
            </a:pPr>
            <a:r>
              <a:rPr dirty="0">
                <a:solidFill>
                  <a:prstClr val="black"/>
                </a:solidFill>
                <a:latin typeface="Arial"/>
                <a:cs typeface="Arial"/>
              </a:rPr>
              <a:t>believe “open notebook research” and more access to scientific data</a:t>
            </a:r>
          </a:p>
        </p:txBody>
      </p:sp>
      <p:sp>
        <p:nvSpPr>
          <p:cNvPr id="7" name="object 7"/>
          <p:cNvSpPr txBox="1"/>
          <p:nvPr/>
        </p:nvSpPr>
        <p:spPr>
          <a:xfrm>
            <a:off x="2206115" y="3200583"/>
            <a:ext cx="398464" cy="254000"/>
          </a:xfrm>
          <a:prstGeom prst="rect">
            <a:avLst/>
          </a:prstGeom>
        </p:spPr>
        <p:txBody>
          <a:bodyPr wrap="square" lIns="0" tIns="0" rIns="0" bIns="0" rtlCol="0">
            <a:noAutofit/>
          </a:bodyPr>
          <a:lstStyle/>
          <a:p>
            <a:pPr marL="12700" defTabSz="457189">
              <a:lnSpc>
                <a:spcPts val="1939"/>
              </a:lnSpc>
              <a:spcBef>
                <a:spcPts val="97"/>
              </a:spcBef>
            </a:pPr>
            <a:r>
              <a:rPr spc="-29" dirty="0">
                <a:solidFill>
                  <a:prstClr val="black"/>
                </a:solidFill>
                <a:latin typeface="Arial"/>
                <a:cs typeface="Arial"/>
              </a:rPr>
              <a:t>W</a:t>
            </a:r>
            <a:r>
              <a:rPr dirty="0">
                <a:solidFill>
                  <a:prstClr val="black"/>
                </a:solidFill>
                <a:latin typeface="Arial"/>
                <a:cs typeface="Arial"/>
              </a:rPr>
              <a:t>e</a:t>
            </a:r>
            <a:endParaRPr>
              <a:solidFill>
                <a:prstClr val="black"/>
              </a:solidFill>
              <a:latin typeface="Arial"/>
              <a:cs typeface="Arial"/>
            </a:endParaRPr>
          </a:p>
        </p:txBody>
      </p:sp>
      <p:sp>
        <p:nvSpPr>
          <p:cNvPr id="6" name="object 6"/>
          <p:cNvSpPr txBox="1"/>
          <p:nvPr/>
        </p:nvSpPr>
        <p:spPr>
          <a:xfrm>
            <a:off x="9584865" y="3200583"/>
            <a:ext cx="440683" cy="254000"/>
          </a:xfrm>
          <a:prstGeom prst="rect">
            <a:avLst/>
          </a:prstGeom>
        </p:spPr>
        <p:txBody>
          <a:bodyPr wrap="square" lIns="0" tIns="0" rIns="0" bIns="0" rtlCol="0">
            <a:noAutofit/>
          </a:bodyPr>
          <a:lstStyle/>
          <a:p>
            <a:pPr marL="12700" defTabSz="457189">
              <a:lnSpc>
                <a:spcPts val="1939"/>
              </a:lnSpc>
              <a:spcBef>
                <a:spcPts val="97"/>
              </a:spcBef>
            </a:pPr>
            <a:r>
              <a:rPr dirty="0">
                <a:solidFill>
                  <a:prstClr val="black"/>
                </a:solidFill>
                <a:latin typeface="Arial"/>
                <a:cs typeface="Arial"/>
              </a:rPr>
              <a:t>will:</a:t>
            </a:r>
            <a:endParaRPr>
              <a:solidFill>
                <a:prstClr val="black"/>
              </a:solidFill>
              <a:latin typeface="Arial"/>
              <a:cs typeface="Arial"/>
            </a:endParaRPr>
          </a:p>
        </p:txBody>
      </p:sp>
      <p:sp>
        <p:nvSpPr>
          <p:cNvPr id="5" name="object 5"/>
          <p:cNvSpPr txBox="1"/>
          <p:nvPr/>
        </p:nvSpPr>
        <p:spPr>
          <a:xfrm>
            <a:off x="3058478" y="3759384"/>
            <a:ext cx="172916" cy="1558611"/>
          </a:xfrm>
          <a:prstGeom prst="rect">
            <a:avLst/>
          </a:prstGeom>
        </p:spPr>
        <p:txBody>
          <a:bodyPr wrap="square" lIns="0" tIns="0" rIns="0" bIns="0" rtlCol="0">
            <a:noAutofit/>
          </a:bodyPr>
          <a:lstStyle/>
          <a:p>
            <a:pPr marL="12700" defTabSz="457189">
              <a:lnSpc>
                <a:spcPts val="1939"/>
              </a:lnSpc>
              <a:spcBef>
                <a:spcPts val="97"/>
              </a:spcBef>
            </a:pPr>
            <a:r>
              <a:rPr dirty="0">
                <a:solidFill>
                  <a:prstClr val="black"/>
                </a:solidFill>
                <a:latin typeface="Arial"/>
                <a:cs typeface="Arial"/>
              </a:rPr>
              <a:t>• </a:t>
            </a:r>
          </a:p>
          <a:p>
            <a:pPr marL="12700" defTabSz="457189">
              <a:lnSpc>
                <a:spcPct val="95825"/>
              </a:lnSpc>
              <a:spcBef>
                <a:spcPts val="333"/>
              </a:spcBef>
            </a:pPr>
            <a:r>
              <a:rPr dirty="0">
                <a:solidFill>
                  <a:prstClr val="black"/>
                </a:solidFill>
                <a:latin typeface="Arial"/>
                <a:cs typeface="Arial"/>
              </a:rPr>
              <a:t>• </a:t>
            </a:r>
          </a:p>
          <a:p>
            <a:pPr marL="12700" defTabSz="457189">
              <a:lnSpc>
                <a:spcPct val="95825"/>
              </a:lnSpc>
              <a:spcBef>
                <a:spcPts val="531"/>
              </a:spcBef>
            </a:pPr>
            <a:r>
              <a:rPr dirty="0">
                <a:solidFill>
                  <a:prstClr val="black"/>
                </a:solidFill>
                <a:latin typeface="Arial"/>
                <a:cs typeface="Arial"/>
              </a:rPr>
              <a:t>• </a:t>
            </a:r>
          </a:p>
          <a:p>
            <a:pPr marL="12700" defTabSz="457189">
              <a:lnSpc>
                <a:spcPct val="95825"/>
              </a:lnSpc>
              <a:spcBef>
                <a:spcPts val="531"/>
              </a:spcBef>
            </a:pPr>
            <a:r>
              <a:rPr dirty="0">
                <a:solidFill>
                  <a:prstClr val="black"/>
                </a:solidFill>
                <a:latin typeface="Arial"/>
                <a:cs typeface="Arial"/>
              </a:rPr>
              <a:t>• </a:t>
            </a:r>
          </a:p>
        </p:txBody>
      </p:sp>
      <p:sp>
        <p:nvSpPr>
          <p:cNvPr id="4" name="object 4"/>
          <p:cNvSpPr txBox="1"/>
          <p:nvPr/>
        </p:nvSpPr>
        <p:spPr>
          <a:xfrm>
            <a:off x="3344229" y="3759383"/>
            <a:ext cx="7002811" cy="1549400"/>
          </a:xfrm>
          <a:prstGeom prst="rect">
            <a:avLst/>
          </a:prstGeom>
        </p:spPr>
        <p:txBody>
          <a:bodyPr wrap="square" lIns="0" tIns="0" rIns="0" bIns="0" rtlCol="0">
            <a:noAutofit/>
          </a:bodyPr>
          <a:lstStyle/>
          <a:p>
            <a:pPr marL="12700" marR="26730" defTabSz="457189">
              <a:lnSpc>
                <a:spcPts val="1939"/>
              </a:lnSpc>
              <a:spcBef>
                <a:spcPts val="97"/>
              </a:spcBef>
            </a:pPr>
            <a:r>
              <a:rPr dirty="0">
                <a:solidFill>
                  <a:prstClr val="black"/>
                </a:solidFill>
                <a:latin typeface="Arial"/>
                <a:cs typeface="Arial"/>
              </a:rPr>
              <a:t>foster collaboration and innovation;</a:t>
            </a:r>
          </a:p>
          <a:p>
            <a:pPr marL="12700" marR="26730" defTabSz="457189">
              <a:lnSpc>
                <a:spcPct val="95825"/>
              </a:lnSpc>
              <a:spcBef>
                <a:spcPts val="333"/>
              </a:spcBef>
            </a:pPr>
            <a:r>
              <a:rPr dirty="0">
                <a:solidFill>
                  <a:prstClr val="black"/>
                </a:solidFill>
                <a:latin typeface="Arial"/>
                <a:cs typeface="Arial"/>
              </a:rPr>
              <a:t>accelerate replication and validation of results;</a:t>
            </a:r>
          </a:p>
          <a:p>
            <a:pPr marL="12700" marR="26730" defTabSz="457189">
              <a:lnSpc>
                <a:spcPct val="95825"/>
              </a:lnSpc>
              <a:spcBef>
                <a:spcPts val="531"/>
              </a:spcBef>
            </a:pPr>
            <a:r>
              <a:rPr dirty="0">
                <a:solidFill>
                  <a:prstClr val="black"/>
                </a:solidFill>
                <a:latin typeface="Arial"/>
                <a:cs typeface="Arial"/>
              </a:rPr>
              <a:t>allow increased data integration and power for statistical analysis;</a:t>
            </a:r>
          </a:p>
          <a:p>
            <a:pPr marL="12700" defTabSz="457189">
              <a:lnSpc>
                <a:spcPct val="115740"/>
              </a:lnSpc>
              <a:spcBef>
                <a:spcPts val="604"/>
              </a:spcBef>
            </a:pPr>
            <a:r>
              <a:rPr dirty="0">
                <a:solidFill>
                  <a:prstClr val="black"/>
                </a:solidFill>
                <a:latin typeface="Arial"/>
                <a:cs typeface="Arial"/>
              </a:rPr>
              <a:t>and, most importantl</a:t>
            </a:r>
            <a:r>
              <a:rPr spc="-133" dirty="0">
                <a:solidFill>
                  <a:prstClr val="black"/>
                </a:solidFill>
                <a:latin typeface="Arial"/>
                <a:cs typeface="Arial"/>
              </a:rPr>
              <a:t>y</a:t>
            </a:r>
            <a:r>
              <a:rPr dirty="0">
                <a:solidFill>
                  <a:prstClr val="black"/>
                </a:solidFill>
                <a:latin typeface="Arial"/>
                <a:cs typeface="Arial"/>
              </a:rPr>
              <a:t>, accelerate the translation of basic research to</a:t>
            </a:r>
            <a:r>
              <a:rPr lang="en-US" dirty="0">
                <a:solidFill>
                  <a:prstClr val="black"/>
                </a:solidFill>
                <a:latin typeface="Arial"/>
                <a:cs typeface="Arial"/>
              </a:rPr>
              <a:t> </a:t>
            </a:r>
            <a:r>
              <a:rPr dirty="0">
                <a:solidFill>
                  <a:prstClr val="black"/>
                </a:solidFill>
                <a:latin typeface="Arial"/>
                <a:cs typeface="Arial"/>
              </a:rPr>
              <a:t>clinical use so patients receive improved diagnostics and treatments.</a:t>
            </a:r>
          </a:p>
        </p:txBody>
      </p:sp>
      <p:sp>
        <p:nvSpPr>
          <p:cNvPr id="3" name="object 3"/>
          <p:cNvSpPr txBox="1"/>
          <p:nvPr/>
        </p:nvSpPr>
        <p:spPr>
          <a:xfrm>
            <a:off x="1686877" y="5391912"/>
            <a:ext cx="111371" cy="254000"/>
          </a:xfrm>
          <a:prstGeom prst="rect">
            <a:avLst/>
          </a:prstGeom>
        </p:spPr>
        <p:txBody>
          <a:bodyPr wrap="square" lIns="0" tIns="0" rIns="0" bIns="0" rtlCol="0">
            <a:noAutofit/>
          </a:bodyPr>
          <a:lstStyle/>
          <a:p>
            <a:pPr marL="12700" defTabSz="457189">
              <a:lnSpc>
                <a:spcPts val="1985"/>
              </a:lnSpc>
              <a:spcBef>
                <a:spcPts val="99"/>
              </a:spcBef>
            </a:pPr>
            <a:r>
              <a:rPr sz="2700" baseline="3034" dirty="0">
                <a:solidFill>
                  <a:prstClr val="black"/>
                </a:solidFill>
                <a:cs typeface="Calibri"/>
              </a:rPr>
              <a:t>    </a:t>
            </a:r>
            <a:endParaRPr>
              <a:solidFill>
                <a:prstClr val="black"/>
              </a:solidFill>
              <a:cs typeface="Calibri"/>
            </a:endParaRPr>
          </a:p>
        </p:txBody>
      </p:sp>
      <p:sp>
        <p:nvSpPr>
          <p:cNvPr id="2" name="object 2"/>
          <p:cNvSpPr txBox="1"/>
          <p:nvPr/>
        </p:nvSpPr>
        <p:spPr>
          <a:xfrm>
            <a:off x="9957257"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6</a:t>
            </a:r>
            <a:r>
              <a:rPr baseline="2275" dirty="0">
                <a:solidFill>
                  <a:srgbClr val="7F7E7E"/>
                </a:solidFill>
                <a:cs typeface="Calibri"/>
              </a:rPr>
              <a:t>    </a:t>
            </a:r>
            <a:endParaRPr sz="1200" dirty="0">
              <a:solidFill>
                <a:prstClr val="black"/>
              </a:solidFill>
              <a:cs typeface="Calibri"/>
            </a:endParaRPr>
          </a:p>
        </p:txBody>
      </p:sp>
      <p:sp>
        <p:nvSpPr>
          <p:cNvPr id="1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Tree>
    <p:extLst>
      <p:ext uri="{BB962C8B-B14F-4D97-AF65-F5344CB8AC3E}">
        <p14:creationId xmlns:p14="http://schemas.microsoft.com/office/powerpoint/2010/main" val="247677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sp>
        <p:nvSpPr>
          <p:cNvPr id="9" name="object 9"/>
          <p:cNvSpPr txBox="1"/>
          <p:nvPr/>
        </p:nvSpPr>
        <p:spPr>
          <a:xfrm>
            <a:off x="1816103" y="374653"/>
            <a:ext cx="8559799" cy="1652713"/>
          </a:xfrm>
          <a:prstGeom prst="rect">
            <a:avLst/>
          </a:prstGeom>
        </p:spPr>
        <p:txBody>
          <a:bodyPr wrap="square" lIns="0" tIns="0" rIns="0" bIns="0" rtlCol="0">
            <a:noAutofit/>
          </a:bodyPr>
          <a:lstStyle/>
          <a:p>
            <a:pPr marL="2830124" marR="2858489" algn="ctr" defTabSz="457189">
              <a:lnSpc>
                <a:spcPts val="3591"/>
              </a:lnSpc>
              <a:spcBef>
                <a:spcPts val="179"/>
              </a:spcBef>
            </a:pPr>
            <a:r>
              <a:rPr sz="4800" baseline="3693" dirty="0">
                <a:solidFill>
                  <a:prstClr val="black"/>
                </a:solidFill>
                <a:latin typeface="Arial Black"/>
                <a:cs typeface="Arial Black"/>
              </a:rPr>
              <a:t>One Mind</a:t>
            </a:r>
            <a:r>
              <a:rPr sz="4800" spc="-84" baseline="3693" dirty="0">
                <a:solidFill>
                  <a:prstClr val="black"/>
                </a:solidFill>
                <a:latin typeface="Arial Black"/>
                <a:cs typeface="Arial Black"/>
              </a:rPr>
              <a:t>’</a:t>
            </a:r>
            <a:r>
              <a:rPr sz="4800" baseline="3693" dirty="0">
                <a:solidFill>
                  <a:prstClr val="black"/>
                </a:solidFill>
                <a:latin typeface="Arial Black"/>
                <a:cs typeface="Arial Black"/>
              </a:rPr>
              <a:t>s</a:t>
            </a:r>
            <a:endParaRPr sz="3200" dirty="0">
              <a:solidFill>
                <a:prstClr val="black"/>
              </a:solidFill>
              <a:latin typeface="Arial Black"/>
              <a:cs typeface="Arial Black"/>
            </a:endParaRPr>
          </a:p>
          <a:p>
            <a:pPr marL="1331561" marR="1365661" algn="ctr" defTabSz="457189">
              <a:lnSpc>
                <a:spcPts val="3800"/>
              </a:lnSpc>
              <a:spcBef>
                <a:spcPts val="11"/>
              </a:spcBef>
            </a:pPr>
            <a:r>
              <a:rPr sz="4800" baseline="3693" dirty="0">
                <a:solidFill>
                  <a:prstClr val="black"/>
                </a:solidFill>
                <a:latin typeface="Arial Black"/>
                <a:cs typeface="Arial Black"/>
              </a:rPr>
              <a:t>Open Science Principles</a:t>
            </a:r>
            <a:endParaRPr sz="3200" dirty="0">
              <a:solidFill>
                <a:prstClr val="black"/>
              </a:solidFill>
              <a:latin typeface="Arial Black"/>
              <a:cs typeface="Arial Black"/>
            </a:endParaRPr>
          </a:p>
          <a:p>
            <a:pPr marL="12700" defTabSz="457189">
              <a:lnSpc>
                <a:spcPct val="98987"/>
              </a:lnSpc>
              <a:spcBef>
                <a:spcPts val="1631"/>
              </a:spcBef>
            </a:pPr>
            <a:r>
              <a:rPr sz="1600" b="1" spc="-119" dirty="0">
                <a:solidFill>
                  <a:prstClr val="black"/>
                </a:solidFill>
                <a:latin typeface="Arial"/>
                <a:cs typeface="Arial"/>
              </a:rPr>
              <a:t>T</a:t>
            </a:r>
            <a:r>
              <a:rPr sz="1600" b="1" dirty="0">
                <a:solidFill>
                  <a:prstClr val="black"/>
                </a:solidFill>
                <a:latin typeface="Arial"/>
                <a:cs typeface="Arial"/>
              </a:rPr>
              <a:t>o support Open Science for brain disease and injur</a:t>
            </a:r>
            <a:r>
              <a:rPr sz="1600" b="1" spc="-119" dirty="0">
                <a:solidFill>
                  <a:prstClr val="black"/>
                </a:solidFill>
                <a:latin typeface="Arial"/>
                <a:cs typeface="Arial"/>
              </a:rPr>
              <a:t>y</a:t>
            </a:r>
            <a:r>
              <a:rPr sz="1600" b="1" dirty="0">
                <a:solidFill>
                  <a:prstClr val="black"/>
                </a:solidFill>
                <a:latin typeface="Arial"/>
                <a:cs typeface="Arial"/>
              </a:rPr>
              <a:t>, ONE MIND urges the adoption of the following Principles by the international research community:</a:t>
            </a:r>
            <a:endParaRPr sz="1600" dirty="0">
              <a:solidFill>
                <a:prstClr val="black"/>
              </a:solidFill>
              <a:latin typeface="Arial"/>
              <a:cs typeface="Arial"/>
            </a:endParaRPr>
          </a:p>
        </p:txBody>
      </p:sp>
      <p:sp>
        <p:nvSpPr>
          <p:cNvPr id="2" name="object 2"/>
          <p:cNvSpPr txBox="1"/>
          <p:nvPr/>
        </p:nvSpPr>
        <p:spPr>
          <a:xfrm>
            <a:off x="9957257"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7</a:t>
            </a:r>
            <a:r>
              <a:rPr baseline="2275" dirty="0">
                <a:solidFill>
                  <a:srgbClr val="7F7E7E"/>
                </a:solidFill>
                <a:cs typeface="Calibri"/>
              </a:rPr>
              <a:t>  </a:t>
            </a:r>
            <a:endParaRPr sz="1200" dirty="0">
              <a:solidFill>
                <a:prstClr val="black"/>
              </a:solidFill>
              <a:cs typeface="Calibri"/>
            </a:endParaRPr>
          </a:p>
        </p:txBody>
      </p:sp>
      <p:sp>
        <p:nvSpPr>
          <p:cNvPr id="11"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12" name="TextBox 11"/>
          <p:cNvSpPr txBox="1"/>
          <p:nvPr/>
        </p:nvSpPr>
        <p:spPr>
          <a:xfrm>
            <a:off x="1866902" y="2110157"/>
            <a:ext cx="8559799" cy="4247317"/>
          </a:xfrm>
          <a:prstGeom prst="rect">
            <a:avLst/>
          </a:prstGeom>
          <a:noFill/>
        </p:spPr>
        <p:txBody>
          <a:bodyPr wrap="square" rtlCol="0">
            <a:spAutoFit/>
          </a:bodyPr>
          <a:lstStyle/>
          <a:p>
            <a:pPr marL="304792" marR="22349" indent="-285744" defTabSz="457189">
              <a:spcBef>
                <a:spcPts val="87"/>
              </a:spcBef>
              <a:spcAft>
                <a:spcPts val="600"/>
              </a:spcAft>
              <a:buFont typeface="Arial"/>
              <a:buChar char="•"/>
            </a:pPr>
            <a:r>
              <a:rPr lang="en-US" sz="1600" dirty="0">
                <a:solidFill>
                  <a:prstClr val="black"/>
                </a:solidFill>
                <a:latin typeface="Arial"/>
                <a:cs typeface="Arial"/>
              </a:rPr>
              <a:t>Consistent with protecting patient privac</a:t>
            </a:r>
            <a:r>
              <a:rPr lang="en-US" sz="1600" spc="-119" dirty="0">
                <a:solidFill>
                  <a:prstClr val="black"/>
                </a:solidFill>
                <a:latin typeface="Arial"/>
                <a:cs typeface="Arial"/>
              </a:rPr>
              <a:t>y</a:t>
            </a:r>
            <a:r>
              <a:rPr lang="en-US" sz="1600" dirty="0">
                <a:solidFill>
                  <a:prstClr val="black"/>
                </a:solidFill>
                <a:latin typeface="Arial"/>
                <a:cs typeface="Arial"/>
              </a:rPr>
              <a:t>, informed consents for collection of medical data obtained from patients should permit use of their de-identified (anonymous) data for research related to a broad range of conditions.</a:t>
            </a:r>
          </a:p>
          <a:p>
            <a:pPr marL="304792" marR="22349" indent="-285744" defTabSz="457189">
              <a:spcBef>
                <a:spcPts val="87"/>
              </a:spcBef>
              <a:spcAft>
                <a:spcPts val="600"/>
              </a:spcAft>
              <a:buFont typeface="Arial"/>
              <a:buChar char="•"/>
            </a:pPr>
            <a:r>
              <a:rPr lang="en-US" sz="1600" dirty="0">
                <a:solidFill>
                  <a:prstClr val="black"/>
                </a:solidFill>
                <a:latin typeface="Arial"/>
                <a:cs typeface="Arial"/>
              </a:rPr>
              <a:t>Clinical data collected should use widely accepted common data elements and conform to the highest possible standards so it can be used by the widest possible array of users, whether academic, medical, clinical, or commercial.</a:t>
            </a:r>
          </a:p>
          <a:p>
            <a:pPr marL="304792" marR="22349" indent="-285744" defTabSz="457189">
              <a:spcBef>
                <a:spcPts val="87"/>
              </a:spcBef>
              <a:spcAft>
                <a:spcPts val="600"/>
              </a:spcAft>
              <a:buFont typeface="Arial"/>
              <a:buChar char="•"/>
            </a:pPr>
            <a:r>
              <a:rPr lang="en-US" sz="1600" dirty="0">
                <a:solidFill>
                  <a:prstClr val="black"/>
                </a:solidFill>
                <a:latin typeface="Arial"/>
                <a:cs typeface="Arial"/>
              </a:rPr>
              <a:t>Researchers should make data available to the research community as soon as possible after study completion, with the goal of opening data access within 6 months whenever possible.</a:t>
            </a:r>
          </a:p>
          <a:p>
            <a:pPr marL="304792" marR="22349" indent="-285744" defTabSz="457189">
              <a:spcBef>
                <a:spcPts val="87"/>
              </a:spcBef>
              <a:buFont typeface="Arial"/>
              <a:buChar char="•"/>
            </a:pPr>
            <a:r>
              <a:rPr lang="en-US" sz="1600" dirty="0">
                <a:solidFill>
                  <a:prstClr val="black"/>
                </a:solidFill>
                <a:latin typeface="Arial"/>
                <a:cs typeface="Arial"/>
              </a:rPr>
              <a:t>Access to data should, subject to relevant data use agreements, be made available to external researchers during the course of a stud</a:t>
            </a:r>
            <a:r>
              <a:rPr lang="en-US" sz="1600" spc="-119" dirty="0">
                <a:solidFill>
                  <a:prstClr val="black"/>
                </a:solidFill>
                <a:latin typeface="Arial"/>
                <a:cs typeface="Arial"/>
              </a:rPr>
              <a:t>y</a:t>
            </a:r>
            <a:r>
              <a:rPr lang="en-US" sz="1600" dirty="0">
                <a:solidFill>
                  <a:prstClr val="black"/>
                </a:solidFill>
                <a:latin typeface="Arial"/>
                <a:cs typeface="Arial"/>
              </a:rPr>
              <a:t>.</a:t>
            </a:r>
          </a:p>
          <a:p>
            <a:pPr marL="304792" marR="22349" indent="-285744" defTabSz="457189">
              <a:spcBef>
                <a:spcPts val="87"/>
              </a:spcBef>
              <a:spcAft>
                <a:spcPts val="600"/>
              </a:spcAft>
              <a:buFont typeface="Arial"/>
              <a:buChar char="•"/>
            </a:pPr>
            <a:r>
              <a:rPr lang="en-US" sz="1600" dirty="0">
                <a:solidFill>
                  <a:prstClr val="black"/>
                </a:solidFill>
                <a:latin typeface="Arial"/>
                <a:cs typeface="Arial"/>
              </a:rPr>
              <a:t>Data generators should receive proper attribution &amp; credit from those who use their data. </a:t>
            </a:r>
          </a:p>
          <a:p>
            <a:pPr marL="304792" marR="22349" indent="-285744" defTabSz="457189">
              <a:spcBef>
                <a:spcPts val="87"/>
              </a:spcBef>
              <a:spcAft>
                <a:spcPts val="600"/>
              </a:spcAft>
              <a:buFont typeface="Arial"/>
              <a:buChar char="•"/>
            </a:pPr>
            <a:r>
              <a:rPr lang="en-US" sz="1600" dirty="0">
                <a:solidFill>
                  <a:prstClr val="black"/>
                </a:solidFill>
                <a:latin typeface="Arial"/>
                <a:cs typeface="Arial"/>
              </a:rPr>
              <a:t>Publication of findings that may a</a:t>
            </a:r>
            <a:r>
              <a:rPr lang="en-US" sz="1600" spc="-29" dirty="0">
                <a:solidFill>
                  <a:prstClr val="black"/>
                </a:solidFill>
                <a:latin typeface="Arial"/>
                <a:cs typeface="Arial"/>
              </a:rPr>
              <a:t>f</a:t>
            </a:r>
            <a:r>
              <a:rPr lang="en-US" sz="1600" dirty="0">
                <a:solidFill>
                  <a:prstClr val="black"/>
                </a:solidFill>
                <a:latin typeface="Arial"/>
                <a:cs typeface="Arial"/>
              </a:rPr>
              <a:t>fect patient care should not be unreasonably delayed. </a:t>
            </a:r>
          </a:p>
          <a:p>
            <a:pPr marL="304792" marR="22349" indent="-285744" defTabSz="457189">
              <a:spcBef>
                <a:spcPts val="87"/>
              </a:spcBef>
              <a:buFont typeface="Arial"/>
              <a:buChar char="•"/>
            </a:pPr>
            <a:r>
              <a:rPr lang="en-US" sz="1600" dirty="0">
                <a:solidFill>
                  <a:prstClr val="black"/>
                </a:solidFill>
                <a:latin typeface="Arial"/>
                <a:cs typeface="Arial"/>
              </a:rPr>
              <a:t>Intellectual property should not stand in the way of research, but be used to incentivize material participation.</a:t>
            </a:r>
            <a:endParaRPr lang="en-US" dirty="0">
              <a:solidFill>
                <a:prstClr val="black"/>
              </a:solidFill>
            </a:endParaRPr>
          </a:p>
        </p:txBody>
      </p:sp>
    </p:spTree>
    <p:extLst>
      <p:ext uri="{BB962C8B-B14F-4D97-AF65-F5344CB8AC3E}">
        <p14:creationId xmlns:p14="http://schemas.microsoft.com/office/powerpoint/2010/main" val="88317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9957257"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8</a:t>
            </a:r>
            <a:r>
              <a:rPr baseline="2275" dirty="0">
                <a:solidFill>
                  <a:srgbClr val="7F7E7E"/>
                </a:solidFill>
                <a:cs typeface="Calibri"/>
              </a:rPr>
              <a:t>    </a:t>
            </a:r>
            <a:endParaRPr sz="1200" dirty="0">
              <a:solidFill>
                <a:prstClr val="black"/>
              </a:solidFill>
              <a:cs typeface="Calibri"/>
            </a:endParaRPr>
          </a:p>
        </p:txBody>
      </p:sp>
      <p:sp>
        <p:nvSpPr>
          <p:cNvPr id="6"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3" name="Picture 2" descr="Stats Page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007" y="112322"/>
            <a:ext cx="4539987" cy="6355980"/>
          </a:xfrm>
          <a:prstGeom prst="rect">
            <a:avLst/>
          </a:prstGeom>
        </p:spPr>
      </p:pic>
      <p:sp>
        <p:nvSpPr>
          <p:cNvPr id="5"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Tree>
    <p:extLst>
      <p:ext uri="{BB962C8B-B14F-4D97-AF65-F5344CB8AC3E}">
        <p14:creationId xmlns:p14="http://schemas.microsoft.com/office/powerpoint/2010/main" val="262942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bwMode="auto">
          <a:xfrm>
            <a:off x="4648200" y="6403976"/>
            <a:ext cx="2895600" cy="365125"/>
          </a:xfrm>
          <a:prstGeom prst="rect">
            <a:avLst/>
          </a:prstGeom>
          <a:noFill/>
          <a:ln w="9525">
            <a:noFill/>
            <a:miter lim="800000"/>
            <a:headEnd/>
            <a:tailEnd/>
          </a:ln>
        </p:spPr>
        <p:txBody>
          <a:bodyPr>
            <a:prstTxWarp prst="textNoShape">
              <a:avLst/>
            </a:prstTxWarp>
          </a:bodyPr>
          <a:lstStyle/>
          <a:p>
            <a:pPr algn="ctr" defTabSz="457189"/>
            <a:r>
              <a:rPr lang="en-US" sz="1000" dirty="0">
                <a:solidFill>
                  <a:srgbClr val="7F7F7F"/>
                </a:solidFill>
                <a:latin typeface="Avenir Book" charset="0"/>
                <a:ea typeface="Avenir Book" charset="0"/>
                <a:cs typeface="Avenir Book" charset="0"/>
              </a:rPr>
              <a:t>Proprietary &amp; Confidential</a:t>
            </a:r>
          </a:p>
        </p:txBody>
      </p:sp>
      <p:sp>
        <p:nvSpPr>
          <p:cNvPr id="4" name="object 2"/>
          <p:cNvSpPr txBox="1"/>
          <p:nvPr/>
        </p:nvSpPr>
        <p:spPr>
          <a:xfrm>
            <a:off x="9957269" y="6468300"/>
            <a:ext cx="237105" cy="177800"/>
          </a:xfrm>
          <a:prstGeom prst="rect">
            <a:avLst/>
          </a:prstGeom>
        </p:spPr>
        <p:txBody>
          <a:bodyPr wrap="square" lIns="0" tIns="0" rIns="0" bIns="0" rtlCol="0">
            <a:noAutofit/>
          </a:bodyPr>
          <a:lstStyle/>
          <a:p>
            <a:pPr marL="12700" algn="r" defTabSz="457189">
              <a:lnSpc>
                <a:spcPts val="1360"/>
              </a:lnSpc>
              <a:spcBef>
                <a:spcPts val="68"/>
              </a:spcBef>
            </a:pPr>
            <a:r>
              <a:rPr lang="en-US" baseline="2275" dirty="0">
                <a:solidFill>
                  <a:srgbClr val="7F7E7E"/>
                </a:solidFill>
                <a:cs typeface="Calibri"/>
              </a:rPr>
              <a:t>9</a:t>
            </a:r>
            <a:r>
              <a:rPr baseline="2275" dirty="0">
                <a:solidFill>
                  <a:srgbClr val="7F7E7E"/>
                </a:solidFill>
                <a:cs typeface="Calibri"/>
              </a:rPr>
              <a:t>    </a:t>
            </a:r>
            <a:endParaRPr sz="1200" dirty="0">
              <a:solidFill>
                <a:prstClr val="black"/>
              </a:solidFill>
              <a:cs typeface="Calibri"/>
            </a:endParaRPr>
          </a:p>
        </p:txBody>
      </p:sp>
      <p:sp>
        <p:nvSpPr>
          <p:cNvPr id="7" name="object 10"/>
          <p:cNvSpPr/>
          <p:nvPr/>
        </p:nvSpPr>
        <p:spPr>
          <a:xfrm>
            <a:off x="8745540" y="6180137"/>
            <a:ext cx="901699" cy="541336"/>
          </a:xfrm>
          <a:prstGeom prst="rect">
            <a:avLst/>
          </a:prstGeom>
          <a:blipFill>
            <a:blip r:embed="rId2" cstate="print"/>
            <a:stretch>
              <a:fillRect/>
            </a:stretch>
          </a:blipFill>
        </p:spPr>
        <p:txBody>
          <a:bodyPr wrap="square" lIns="0" tIns="0" rIns="0" bIns="0" rtlCol="0">
            <a:noAutofit/>
          </a:bodyPr>
          <a:lstStyle/>
          <a:p>
            <a:pPr defTabSz="457189"/>
            <a:endParaRPr>
              <a:solidFill>
                <a:prstClr val="black"/>
              </a:solidFill>
            </a:endParaRPr>
          </a:p>
        </p:txBody>
      </p:sp>
      <p:pic>
        <p:nvPicPr>
          <p:cNvPr id="8" name="Picture 52" descr="TRACK-TBI_v4-RGB LOGO 3-24-13.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
            <a:ext cx="4724400" cy="20050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1" name="Tekstvak 3"/>
          <p:cNvSpPr txBox="1">
            <a:spLocks noChangeArrowheads="1"/>
          </p:cNvSpPr>
          <p:nvPr/>
        </p:nvSpPr>
        <p:spPr bwMode="auto">
          <a:xfrm>
            <a:off x="1881189" y="2151440"/>
            <a:ext cx="8786812" cy="156966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457189" eaLnBrk="1" hangingPunct="1">
              <a:spcAft>
                <a:spcPts val="1800"/>
              </a:spcAft>
            </a:pPr>
            <a:r>
              <a:rPr lang="en-US" sz="2200" b="1" dirty="0">
                <a:solidFill>
                  <a:srgbClr val="000000"/>
                </a:solidFill>
                <a:latin typeface="Arial" charset="0"/>
                <a:cs typeface="Arial" charset="0"/>
              </a:rPr>
              <a:t>Prospective Longitudinal Observational Study</a:t>
            </a:r>
          </a:p>
          <a:p>
            <a:pPr marL="457189" lvl="1" defTabSz="457189" eaLnBrk="1" hangingPunct="1">
              <a:spcAft>
                <a:spcPts val="1800"/>
              </a:spcAft>
              <a:buFont typeface="Arial"/>
              <a:buChar char="•"/>
            </a:pPr>
            <a:r>
              <a:rPr lang="en-US" sz="2200" b="1" dirty="0">
                <a:solidFill>
                  <a:srgbClr val="000000"/>
                </a:solidFill>
                <a:latin typeface="Arial" charset="0"/>
                <a:cs typeface="Arial" charset="0"/>
              </a:rPr>
              <a:t> 3,000 subjects</a:t>
            </a:r>
            <a:r>
              <a:rPr lang="en-US" sz="2200" dirty="0">
                <a:solidFill>
                  <a:srgbClr val="000000"/>
                </a:solidFill>
                <a:latin typeface="Arial" charset="0"/>
                <a:cs typeface="Arial" charset="0"/>
              </a:rPr>
              <a:t> – including </a:t>
            </a:r>
            <a:r>
              <a:rPr lang="en-US" sz="2200" b="1" dirty="0">
                <a:solidFill>
                  <a:srgbClr val="0000FF"/>
                </a:solidFill>
                <a:latin typeface="Arial" charset="0"/>
                <a:cs typeface="Arial" charset="0"/>
              </a:rPr>
              <a:t>Controls</a:t>
            </a:r>
            <a:endParaRPr lang="en-US" sz="2200" b="1" dirty="0">
              <a:solidFill>
                <a:srgbClr val="000000"/>
              </a:solidFill>
              <a:latin typeface="Arial" charset="0"/>
              <a:cs typeface="Arial" charset="0"/>
            </a:endParaRPr>
          </a:p>
          <a:p>
            <a:pPr marL="457189" lvl="1" defTabSz="457189" eaLnBrk="1" hangingPunct="1">
              <a:spcAft>
                <a:spcPts val="1800"/>
              </a:spcAft>
              <a:buFont typeface="Arial"/>
              <a:buChar char="•"/>
            </a:pPr>
            <a:r>
              <a:rPr lang="en-US" sz="2200" i="1" dirty="0">
                <a:solidFill>
                  <a:srgbClr val="FF0000"/>
                </a:solidFill>
                <a:latin typeface="Arial" charset="0"/>
                <a:cs typeface="Arial" charset="0"/>
              </a:rPr>
              <a:t> Across the spectrum from concussion to coma</a:t>
            </a:r>
          </a:p>
        </p:txBody>
      </p:sp>
      <p:sp>
        <p:nvSpPr>
          <p:cNvPr id="12" name="Tekstvak 3"/>
          <p:cNvSpPr txBox="1">
            <a:spLocks noChangeArrowheads="1"/>
          </p:cNvSpPr>
          <p:nvPr/>
        </p:nvSpPr>
        <p:spPr bwMode="auto">
          <a:xfrm>
            <a:off x="1881189" y="4010313"/>
            <a:ext cx="8786812" cy="19389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457189" eaLnBrk="1" hangingPunct="1"/>
            <a:r>
              <a:rPr lang="en-US" sz="2000" b="1" dirty="0">
                <a:solidFill>
                  <a:srgbClr val="000000"/>
                </a:solidFill>
                <a:latin typeface="Arial"/>
                <a:cs typeface="Arial"/>
              </a:rPr>
              <a:t>Goals</a:t>
            </a:r>
          </a:p>
          <a:p>
            <a:pPr defTabSz="457189" eaLnBrk="1" hangingPunct="1">
              <a:buFont typeface="Arial"/>
              <a:buChar char="•"/>
            </a:pPr>
            <a:r>
              <a:rPr lang="en-US" sz="2000" b="1" dirty="0">
                <a:solidFill>
                  <a:srgbClr val="000000"/>
                </a:solidFill>
                <a:latin typeface="Arial"/>
                <a:cs typeface="Arial"/>
              </a:rPr>
              <a:t> </a:t>
            </a:r>
            <a:r>
              <a:rPr lang="en-US" sz="2000" dirty="0">
                <a:solidFill>
                  <a:prstClr val="black"/>
                </a:solidFill>
                <a:latin typeface="Arial"/>
                <a:cs typeface="Arial"/>
              </a:rPr>
              <a:t>Improve TBI diagnosis and classification/taxonomy</a:t>
            </a:r>
            <a:endParaRPr lang="en-US" sz="2000" dirty="0">
              <a:solidFill>
                <a:srgbClr val="000000"/>
              </a:solidFill>
              <a:latin typeface="Arial"/>
              <a:cs typeface="Arial"/>
            </a:endParaRPr>
          </a:p>
          <a:p>
            <a:pPr defTabSz="457189" eaLnBrk="1" hangingPunct="1">
              <a:buFont typeface="Arial"/>
              <a:buChar char="•"/>
            </a:pPr>
            <a:r>
              <a:rPr lang="en-US" sz="2000" dirty="0">
                <a:solidFill>
                  <a:srgbClr val="000000"/>
                </a:solidFill>
                <a:latin typeface="Arial"/>
                <a:cs typeface="Arial"/>
              </a:rPr>
              <a:t> </a:t>
            </a:r>
            <a:r>
              <a:rPr lang="en-US" sz="2000" dirty="0">
                <a:solidFill>
                  <a:prstClr val="black"/>
                </a:solidFill>
                <a:latin typeface="Arial"/>
                <a:cs typeface="Arial"/>
              </a:rPr>
              <a:t>Improve TBI outcome assessment</a:t>
            </a:r>
            <a:endParaRPr lang="en-US" sz="2000" dirty="0">
              <a:solidFill>
                <a:srgbClr val="000000"/>
              </a:solidFill>
              <a:latin typeface="Arial"/>
              <a:cs typeface="Arial"/>
            </a:endParaRPr>
          </a:p>
          <a:p>
            <a:pPr defTabSz="457189" eaLnBrk="1" hangingPunct="1">
              <a:buFont typeface="Arial"/>
              <a:buChar char="•"/>
            </a:pPr>
            <a:r>
              <a:rPr lang="en-US" sz="2000" dirty="0">
                <a:solidFill>
                  <a:srgbClr val="000000"/>
                </a:solidFill>
                <a:latin typeface="Arial"/>
                <a:cs typeface="Arial"/>
              </a:rPr>
              <a:t> </a:t>
            </a:r>
            <a:r>
              <a:rPr lang="en-US" sz="2000" dirty="0">
                <a:solidFill>
                  <a:prstClr val="black"/>
                </a:solidFill>
                <a:latin typeface="Arial"/>
                <a:cs typeface="Arial"/>
              </a:rPr>
              <a:t>Identify the health and economic impact of Mild TBI patient disposition </a:t>
            </a:r>
          </a:p>
          <a:p>
            <a:pPr defTabSz="457189" eaLnBrk="1" hangingPunct="1">
              <a:buFont typeface="Arial"/>
              <a:buChar char="•"/>
            </a:pPr>
            <a:r>
              <a:rPr lang="en-US" sz="2000" dirty="0">
                <a:solidFill>
                  <a:prstClr val="black"/>
                </a:solidFill>
                <a:latin typeface="Arial"/>
                <a:cs typeface="Arial"/>
              </a:rPr>
              <a:t> Create a </a:t>
            </a:r>
            <a:r>
              <a:rPr lang="ja-JP" altLang="en-US" sz="2000" dirty="0">
                <a:solidFill>
                  <a:prstClr val="black"/>
                </a:solidFill>
                <a:latin typeface="Arial"/>
                <a:cs typeface="Arial"/>
              </a:rPr>
              <a:t>“</a:t>
            </a:r>
            <a:r>
              <a:rPr lang="en-US" altLang="ja-JP" sz="2000" dirty="0">
                <a:solidFill>
                  <a:prstClr val="black"/>
                </a:solidFill>
                <a:latin typeface="Arial"/>
                <a:cs typeface="Arial"/>
              </a:rPr>
              <a:t>Information Commons</a:t>
            </a:r>
            <a:r>
              <a:rPr lang="ja-JP" altLang="en-US" sz="2000" dirty="0">
                <a:solidFill>
                  <a:prstClr val="black"/>
                </a:solidFill>
                <a:latin typeface="Arial"/>
                <a:cs typeface="Arial"/>
              </a:rPr>
              <a:t>”</a:t>
            </a:r>
            <a:r>
              <a:rPr lang="en-US" altLang="ja-JP" sz="2000" dirty="0">
                <a:solidFill>
                  <a:prstClr val="black"/>
                </a:solidFill>
                <a:latin typeface="Arial"/>
                <a:cs typeface="Arial"/>
              </a:rPr>
              <a:t> to promote collaboration and</a:t>
            </a:r>
            <a:br>
              <a:rPr lang="en-US" altLang="ja-JP" sz="2000" dirty="0">
                <a:solidFill>
                  <a:prstClr val="black"/>
                </a:solidFill>
                <a:latin typeface="Arial"/>
                <a:cs typeface="Arial"/>
              </a:rPr>
            </a:br>
            <a:r>
              <a:rPr lang="en-US" altLang="ja-JP" sz="2000" dirty="0">
                <a:solidFill>
                  <a:prstClr val="black"/>
                </a:solidFill>
                <a:latin typeface="Arial"/>
                <a:cs typeface="Arial"/>
              </a:rPr>
              <a:t>  acceleration of TBI research </a:t>
            </a:r>
            <a:endParaRPr lang="en-US" sz="2000" b="1" dirty="0">
              <a:solidFill>
                <a:srgbClr val="000000"/>
              </a:solidFill>
              <a:latin typeface="Arial"/>
              <a:cs typeface="Arial"/>
            </a:endParaRPr>
          </a:p>
        </p:txBody>
      </p:sp>
    </p:spTree>
    <p:extLst>
      <p:ext uri="{BB962C8B-B14F-4D97-AF65-F5344CB8AC3E}">
        <p14:creationId xmlns:p14="http://schemas.microsoft.com/office/powerpoint/2010/main" val="297147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Simple Content Slide Template">
  <a:themeElements>
    <a:clrScheme name="One Mind Palette">
      <a:dk1>
        <a:sysClr val="windowText" lastClr="000000"/>
      </a:dk1>
      <a:lt1>
        <a:sysClr val="window" lastClr="FFFFFF"/>
      </a:lt1>
      <a:dk2>
        <a:srgbClr val="7F7F7F"/>
      </a:dk2>
      <a:lt2>
        <a:srgbClr val="EEECE1"/>
      </a:lt2>
      <a:accent1>
        <a:srgbClr val="8C1E14"/>
      </a:accent1>
      <a:accent2>
        <a:srgbClr val="B73C18"/>
      </a:accent2>
      <a:accent3>
        <a:srgbClr val="FAB419"/>
      </a:accent3>
      <a:accent4>
        <a:srgbClr val="FADB0B"/>
      </a:accent4>
      <a:accent5>
        <a:srgbClr val="1E3264"/>
      </a:accent5>
      <a:accent6>
        <a:srgbClr val="460F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Simple Content Slide Template">
  <a:themeElements>
    <a:clrScheme name="One Mind Palette">
      <a:dk1>
        <a:sysClr val="windowText" lastClr="000000"/>
      </a:dk1>
      <a:lt1>
        <a:sysClr val="window" lastClr="FFFFFF"/>
      </a:lt1>
      <a:dk2>
        <a:srgbClr val="7F7F7F"/>
      </a:dk2>
      <a:lt2>
        <a:srgbClr val="EEECE1"/>
      </a:lt2>
      <a:accent1>
        <a:srgbClr val="8C1E14"/>
      </a:accent1>
      <a:accent2>
        <a:srgbClr val="B73C18"/>
      </a:accent2>
      <a:accent3>
        <a:srgbClr val="FAB419"/>
      </a:accent3>
      <a:accent4>
        <a:srgbClr val="FADB0B"/>
      </a:accent4>
      <a:accent5>
        <a:srgbClr val="1E3264"/>
      </a:accent5>
      <a:accent6>
        <a:srgbClr val="460F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imple Content Slide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imple Content Slide Template">
  <a:themeElements>
    <a:clrScheme name="One Mind Palette">
      <a:dk1>
        <a:sysClr val="windowText" lastClr="000000"/>
      </a:dk1>
      <a:lt1>
        <a:sysClr val="window" lastClr="FFFFFF"/>
      </a:lt1>
      <a:dk2>
        <a:srgbClr val="7F7F7F"/>
      </a:dk2>
      <a:lt2>
        <a:srgbClr val="EEECE1"/>
      </a:lt2>
      <a:accent1>
        <a:srgbClr val="8C1E14"/>
      </a:accent1>
      <a:accent2>
        <a:srgbClr val="B73C18"/>
      </a:accent2>
      <a:accent3>
        <a:srgbClr val="FAB419"/>
      </a:accent3>
      <a:accent4>
        <a:srgbClr val="FADB0B"/>
      </a:accent4>
      <a:accent5>
        <a:srgbClr val="1E3264"/>
      </a:accent5>
      <a:accent6>
        <a:srgbClr val="460F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atement Slide">
  <a:themeElements>
    <a:clrScheme name="Custom 1">
      <a:dk1>
        <a:sysClr val="windowText" lastClr="000000"/>
      </a:dk1>
      <a:lt1>
        <a:sysClr val="window" lastClr="FFFFFF"/>
      </a:lt1>
      <a:dk2>
        <a:srgbClr val="7F7F7F"/>
      </a:dk2>
      <a:lt2>
        <a:srgbClr val="EEECE1"/>
      </a:lt2>
      <a:accent1>
        <a:srgbClr val="6E1E14"/>
      </a:accent1>
      <a:accent2>
        <a:srgbClr val="AF5028"/>
      </a:accent2>
      <a:accent3>
        <a:srgbClr val="FAB419"/>
      </a:accent3>
      <a:accent4>
        <a:srgbClr val="005050"/>
      </a:accent4>
      <a:accent5>
        <a:srgbClr val="1E3264"/>
      </a:accent5>
      <a:accent6>
        <a:srgbClr val="460F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902</Words>
  <Application>Microsoft Office PowerPoint</Application>
  <PresentationFormat>Widescreen</PresentationFormat>
  <Paragraphs>234</Paragraphs>
  <Slides>27</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27</vt:i4>
      </vt:variant>
    </vt:vector>
  </HeadingPairs>
  <TitlesOfParts>
    <vt:vector size="42" baseType="lpstr">
      <vt:lpstr>ＭＳ Ｐゴシック</vt:lpstr>
      <vt:lpstr>Adobe Caslon Pro</vt:lpstr>
      <vt:lpstr>Alpist</vt:lpstr>
      <vt:lpstr>Arial</vt:lpstr>
      <vt:lpstr>Arial Black</vt:lpstr>
      <vt:lpstr>Avenir Book</vt:lpstr>
      <vt:lpstr>Avenir Medium</vt:lpstr>
      <vt:lpstr>Book Antiqua</vt:lpstr>
      <vt:lpstr>Calibri</vt:lpstr>
      <vt:lpstr>Wingdings</vt:lpstr>
      <vt:lpstr>5_Simple Content Slide Template</vt:lpstr>
      <vt:lpstr>4_Simple Content Slide Template</vt:lpstr>
      <vt:lpstr>Simple Content Slide Template</vt:lpstr>
      <vt:lpstr>1_Simple Content Slide Template</vt:lpstr>
      <vt:lpstr>1_Statement Slide</vt:lpstr>
      <vt:lpstr>UPDATE: Goals &amp;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Goals &amp; strategy</dc:title>
  <dc:creator>Feats Inc</dc:creator>
  <cp:lastModifiedBy>Feats Inc</cp:lastModifiedBy>
  <cp:revision>1</cp:revision>
  <dcterms:created xsi:type="dcterms:W3CDTF">2015-05-29T14:42:21Z</dcterms:created>
  <dcterms:modified xsi:type="dcterms:W3CDTF">2015-05-29T14:44:29Z</dcterms:modified>
</cp:coreProperties>
</file>